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5" r:id="rId4"/>
  </p:sldMasterIdLst>
  <p:notesMasterIdLst>
    <p:notesMasterId r:id="rId42"/>
  </p:notesMasterIdLst>
  <p:sldIdLst>
    <p:sldId id="2147483613" r:id="rId5"/>
    <p:sldId id="2147483576" r:id="rId6"/>
    <p:sldId id="2147483570" r:id="rId7"/>
    <p:sldId id="2147483584" r:id="rId8"/>
    <p:sldId id="2147483571" r:id="rId9"/>
    <p:sldId id="2147483585" r:id="rId10"/>
    <p:sldId id="2147483572" r:id="rId11"/>
    <p:sldId id="2147483589" r:id="rId12"/>
    <p:sldId id="2147483573" r:id="rId13"/>
    <p:sldId id="2147483606" r:id="rId14"/>
    <p:sldId id="2147483604" r:id="rId15"/>
    <p:sldId id="2147483605" r:id="rId16"/>
    <p:sldId id="2147483580" r:id="rId17"/>
    <p:sldId id="2147483602" r:id="rId18"/>
    <p:sldId id="2147483607" r:id="rId19"/>
    <p:sldId id="2147483574" r:id="rId20"/>
    <p:sldId id="2147483597" r:id="rId21"/>
    <p:sldId id="2147483612" r:id="rId22"/>
    <p:sldId id="2147483615" r:id="rId23"/>
    <p:sldId id="2147483616" r:id="rId24"/>
    <p:sldId id="2147483617" r:id="rId25"/>
    <p:sldId id="2147483618" r:id="rId26"/>
    <p:sldId id="2147483622" r:id="rId27"/>
    <p:sldId id="2147483623" r:id="rId28"/>
    <p:sldId id="2147483624" r:id="rId29"/>
    <p:sldId id="2147483625" r:id="rId30"/>
    <p:sldId id="2147483626" r:id="rId31"/>
    <p:sldId id="2147483628" r:id="rId32"/>
    <p:sldId id="2147483621" r:id="rId33"/>
    <p:sldId id="2147483619" r:id="rId34"/>
    <p:sldId id="2147483620" r:id="rId35"/>
    <p:sldId id="2147483614" r:id="rId36"/>
    <p:sldId id="2147483601" r:id="rId37"/>
    <p:sldId id="2147483610" r:id="rId38"/>
    <p:sldId id="2147483611" r:id="rId39"/>
    <p:sldId id="2147483608" r:id="rId40"/>
    <p:sldId id="214748360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D700"/>
    <a:srgbClr val="644007"/>
    <a:srgbClr val="604E00"/>
    <a:srgbClr val="044024"/>
    <a:srgbClr val="0F4F55"/>
    <a:srgbClr val="172762"/>
    <a:srgbClr val="41245B"/>
    <a:srgbClr val="642850"/>
    <a:srgbClr val="FF66CC"/>
    <a:srgbClr val="A55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73"/>
    <p:restoredTop sz="96327"/>
  </p:normalViewPr>
  <p:slideViewPr>
    <p:cSldViewPr snapToGrid="0" showGuides="1">
      <p:cViewPr varScale="1">
        <p:scale>
          <a:sx n="149" d="100"/>
          <a:sy n="149" d="100"/>
        </p:scale>
        <p:origin x="424"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AC743-930F-6F0E-39ED-72045CD40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155D0-4BFB-011F-C8C3-A1CF166EB3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FBE14-ED2F-4E68-72B5-70CD6E5004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B50902-4015-9079-843A-CE12AA133F40}"/>
              </a:ext>
            </a:extLst>
          </p:cNvPr>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215522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3402519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Validation and UAT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find out if the business has any tweaks they’d like to make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If we’ve done our job right there should be no surprises here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Although we do expect some tweaks to come up at this time</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15</a:t>
            </a:fld>
            <a:endParaRPr lang="en-US"/>
          </a:p>
        </p:txBody>
      </p:sp>
    </p:spTree>
    <p:extLst>
      <p:ext uri="{BB962C8B-B14F-4D97-AF65-F5344CB8AC3E}">
        <p14:creationId xmlns:p14="http://schemas.microsoft.com/office/powerpoint/2010/main" val="333701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429332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Once it’s built, you have to keep it running smoothly – because scaling isn’t just about adding servers, it’s about building a smarter system."</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automated testing,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version control,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smart scaling when needed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To stay within financial limits.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17</a:t>
            </a:fld>
            <a:endParaRPr lang="en-US"/>
          </a:p>
        </p:txBody>
      </p:sp>
    </p:spTree>
    <p:extLst>
      <p:ext uri="{BB962C8B-B14F-4D97-AF65-F5344CB8AC3E}">
        <p14:creationId xmlns:p14="http://schemas.microsoft.com/office/powerpoint/2010/main" val="2969234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18</a:t>
            </a:fld>
            <a:endParaRPr lang="en-US"/>
          </a:p>
        </p:txBody>
      </p:sp>
    </p:spTree>
    <p:extLst>
      <p:ext uri="{BB962C8B-B14F-4D97-AF65-F5344CB8AC3E}">
        <p14:creationId xmlns:p14="http://schemas.microsoft.com/office/powerpoint/2010/main" val="392451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4765-EF3E-C5B2-DCE0-10C10B65F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B949A-A9F0-8776-C429-E5475B61E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9F0BAE-30B2-FEE5-9A1A-077BB63D6D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CEB4FC-F870-320F-F865-FD5207EA5644}"/>
              </a:ext>
            </a:extLst>
          </p:cNvPr>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3847478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FE36-47C9-952F-35B4-1AB1C0CC9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78B9E-99A1-181C-3680-6EE878FB5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446B8-2447-B63F-C1E0-79336B4418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D4A78-0E5D-FAE4-56EA-9E1539B30528}"/>
              </a:ext>
            </a:extLst>
          </p:cNvPr>
          <p:cNvSpPr>
            <a:spLocks noGrp="1"/>
          </p:cNvSpPr>
          <p:nvPr>
            <p:ph type="sldNum" sz="quarter" idx="5"/>
          </p:nvPr>
        </p:nvSpPr>
        <p:spPr/>
        <p:txBody>
          <a:bodyPr/>
          <a:lstStyle/>
          <a:p>
            <a:fld id="{EFBB79AF-D22A-4E5D-9392-72114F6AB7F4}" type="slidenum">
              <a:rPr lang="en-US" smtClean="0"/>
              <a:t>20</a:t>
            </a:fld>
            <a:endParaRPr lang="en-US"/>
          </a:p>
        </p:txBody>
      </p:sp>
    </p:spTree>
    <p:extLst>
      <p:ext uri="{BB962C8B-B14F-4D97-AF65-F5344CB8AC3E}">
        <p14:creationId xmlns:p14="http://schemas.microsoft.com/office/powerpoint/2010/main" val="1213293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87429-FF3C-6E0A-6E8B-2CD24B334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11357-ED93-40E2-CD0C-4B24D5E67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01636-8079-6187-1C6B-41BAF2BFF4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4DBC59-DC42-5BDA-4E16-01009D9B2E07}"/>
              </a:ext>
            </a:extLst>
          </p:cNvPr>
          <p:cNvSpPr>
            <a:spLocks noGrp="1"/>
          </p:cNvSpPr>
          <p:nvPr>
            <p:ph type="sldNum" sz="quarter" idx="5"/>
          </p:nvPr>
        </p:nvSpPr>
        <p:spPr/>
        <p:txBody>
          <a:bodyPr/>
          <a:lstStyle/>
          <a:p>
            <a:fld id="{EFBB79AF-D22A-4E5D-9392-72114F6AB7F4}" type="slidenum">
              <a:rPr lang="en-US" smtClean="0"/>
              <a:t>21</a:t>
            </a:fld>
            <a:endParaRPr lang="en-US"/>
          </a:p>
        </p:txBody>
      </p:sp>
    </p:spTree>
    <p:extLst>
      <p:ext uri="{BB962C8B-B14F-4D97-AF65-F5344CB8AC3E}">
        <p14:creationId xmlns:p14="http://schemas.microsoft.com/office/powerpoint/2010/main" val="265357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26E1B-FE2F-9A37-04E6-C3120BBAB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08E1F-E4E9-D516-02E0-C075BC593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16FD5-9BB8-4405-1105-3953134CF0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9F3A1-7F2E-7232-E432-4F10803C150E}"/>
              </a:ext>
            </a:extLst>
          </p:cNvPr>
          <p:cNvSpPr>
            <a:spLocks noGrp="1"/>
          </p:cNvSpPr>
          <p:nvPr>
            <p:ph type="sldNum" sz="quarter" idx="5"/>
          </p:nvPr>
        </p:nvSpPr>
        <p:spPr/>
        <p:txBody>
          <a:bodyPr/>
          <a:lstStyle/>
          <a:p>
            <a:fld id="{EFBB79AF-D22A-4E5D-9392-72114F6AB7F4}" type="slidenum">
              <a:rPr lang="en-US" smtClean="0"/>
              <a:t>22</a:t>
            </a:fld>
            <a:endParaRPr lang="en-US"/>
          </a:p>
        </p:txBody>
      </p:sp>
    </p:spTree>
    <p:extLst>
      <p:ext uri="{BB962C8B-B14F-4D97-AF65-F5344CB8AC3E}">
        <p14:creationId xmlns:p14="http://schemas.microsoft.com/office/powerpoint/2010/main" val="129652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D49E-D6B4-8F5F-6EC2-ABE70B14B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E9E5C-EC4E-A23D-EC9B-00BE8C8949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1B5C2-3862-7F25-94B3-519FEBA74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DF45F9-32A3-E71A-D392-B806378889B5}"/>
              </a:ext>
            </a:extLst>
          </p:cNvPr>
          <p:cNvSpPr>
            <a:spLocks noGrp="1"/>
          </p:cNvSpPr>
          <p:nvPr>
            <p:ph type="sldNum" sz="quarter" idx="5"/>
          </p:nvPr>
        </p:nvSpPr>
        <p:spPr/>
        <p:txBody>
          <a:bodyPr/>
          <a:lstStyle/>
          <a:p>
            <a:fld id="{EFBB79AF-D22A-4E5D-9392-72114F6AB7F4}" type="slidenum">
              <a:rPr lang="en-US" smtClean="0"/>
              <a:t>23</a:t>
            </a:fld>
            <a:endParaRPr lang="en-US"/>
          </a:p>
        </p:txBody>
      </p:sp>
    </p:spTree>
    <p:extLst>
      <p:ext uri="{BB962C8B-B14F-4D97-AF65-F5344CB8AC3E}">
        <p14:creationId xmlns:p14="http://schemas.microsoft.com/office/powerpoint/2010/main" val="401289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technical consultant, I’m basically a translator—</a:t>
            </a:r>
          </a:p>
          <a:p>
            <a:r>
              <a:rPr lang="en-US" dirty="0"/>
              <a:t>fluent in both English and Geek. </a:t>
            </a:r>
          </a:p>
          <a:p>
            <a:r>
              <a:rPr lang="en-US" dirty="0"/>
              <a:t>So, if I ever get too technical, </a:t>
            </a:r>
          </a:p>
          <a:p>
            <a:r>
              <a:rPr lang="en-US" dirty="0"/>
              <a:t>just holler out  ‘James, human mode!’ </a:t>
            </a:r>
          </a:p>
          <a:p>
            <a:r>
              <a:rPr lang="en-US" dirty="0"/>
              <a:t>And I’ll back it off a bit. </a:t>
            </a:r>
          </a:p>
        </p:txBody>
      </p:sp>
      <p:sp>
        <p:nvSpPr>
          <p:cNvPr id="4" name="Slide Number Placeholder 3"/>
          <p:cNvSpPr>
            <a:spLocks noGrp="1"/>
          </p:cNvSpPr>
          <p:nvPr>
            <p:ph type="sldNum" sz="quarter" idx="5"/>
          </p:nvPr>
        </p:nvSpPr>
        <p:spPr/>
        <p:txBody>
          <a:bodyPr/>
          <a:lstStyle/>
          <a:p>
            <a:fld id="{EFBB79AF-D22A-4E5D-9392-72114F6AB7F4}" type="slidenum">
              <a:rPr lang="en-US" smtClean="0"/>
              <a:t>2</a:t>
            </a:fld>
            <a:endParaRPr lang="en-US"/>
          </a:p>
        </p:txBody>
      </p:sp>
    </p:spTree>
    <p:extLst>
      <p:ext uri="{BB962C8B-B14F-4D97-AF65-F5344CB8AC3E}">
        <p14:creationId xmlns:p14="http://schemas.microsoft.com/office/powerpoint/2010/main" val="222167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2BD9F-1B8C-30F5-A1B9-F9228881F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BA3BD-DED7-62A1-BF25-D65EFC3D5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EBBAD-5385-6208-4AFD-5D2FCA6938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6238E5-DF97-7937-313F-054AFBFD4B63}"/>
              </a:ext>
            </a:extLst>
          </p:cNvPr>
          <p:cNvSpPr>
            <a:spLocks noGrp="1"/>
          </p:cNvSpPr>
          <p:nvPr>
            <p:ph type="sldNum" sz="quarter" idx="5"/>
          </p:nvPr>
        </p:nvSpPr>
        <p:spPr/>
        <p:txBody>
          <a:bodyPr/>
          <a:lstStyle/>
          <a:p>
            <a:fld id="{EFBB79AF-D22A-4E5D-9392-72114F6AB7F4}" type="slidenum">
              <a:rPr lang="en-US" smtClean="0"/>
              <a:t>24</a:t>
            </a:fld>
            <a:endParaRPr lang="en-US"/>
          </a:p>
        </p:txBody>
      </p:sp>
    </p:spTree>
    <p:extLst>
      <p:ext uri="{BB962C8B-B14F-4D97-AF65-F5344CB8AC3E}">
        <p14:creationId xmlns:p14="http://schemas.microsoft.com/office/powerpoint/2010/main" val="4136654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CBBB1-C9C4-0990-02E7-5978BFB8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2F84E-F442-C112-E8BC-39B750542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29DDD-5D6A-5DFF-AFE8-BA8E95E07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51EE85-C438-E88D-E5D3-292C740AE505}"/>
              </a:ext>
            </a:extLst>
          </p:cNvPr>
          <p:cNvSpPr>
            <a:spLocks noGrp="1"/>
          </p:cNvSpPr>
          <p:nvPr>
            <p:ph type="sldNum" sz="quarter" idx="5"/>
          </p:nvPr>
        </p:nvSpPr>
        <p:spPr/>
        <p:txBody>
          <a:bodyPr/>
          <a:lstStyle/>
          <a:p>
            <a:fld id="{EFBB79AF-D22A-4E5D-9392-72114F6AB7F4}" type="slidenum">
              <a:rPr lang="en-US" smtClean="0"/>
              <a:t>25</a:t>
            </a:fld>
            <a:endParaRPr lang="en-US"/>
          </a:p>
        </p:txBody>
      </p:sp>
    </p:spTree>
    <p:extLst>
      <p:ext uri="{BB962C8B-B14F-4D97-AF65-F5344CB8AC3E}">
        <p14:creationId xmlns:p14="http://schemas.microsoft.com/office/powerpoint/2010/main" val="612536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72AA-8E1C-D808-2312-FE1134521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2840-D445-F7F2-2F89-48FFC6322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26C51-2E08-ED6E-E659-5957A0AC0E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7B2A03-128E-95E2-8A0B-2D04F42EB007}"/>
              </a:ext>
            </a:extLst>
          </p:cNvPr>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368748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7F63-FBBF-13A7-126B-02364F701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E7C34-0DDF-4DE5-87D3-D19F47773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444-CADC-B3AE-18AC-06BA235C8E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4E2637-F0A8-CD0C-8552-E2B45DC2EE4F}"/>
              </a:ext>
            </a:extLst>
          </p:cNvPr>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145743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0487A-DF4E-4CD8-02BD-A7FC490A6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86AE7-ADD7-7E88-E047-A8FB35B8C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ABAC6-95B8-7DB1-4C48-AA53926600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D39E25-559F-3D6C-E598-E8CBF831D834}"/>
              </a:ext>
            </a:extLst>
          </p:cNvPr>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1405243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AD31-A550-47A2-8C36-E7426FA42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35692-F104-FFCB-8BAD-D194E5D95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B5A21-B5E5-07C8-06E0-180BAFA92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239FAC-FEB0-9A16-BCF2-F8254E942D55}"/>
              </a:ext>
            </a:extLst>
          </p:cNvPr>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255367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E33F5-7B59-4FDF-714C-C258709EA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70EA2-00FB-9289-CF67-40076C0B5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BA3E0-1023-F183-229B-B05053776C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5C841D-6F72-07D3-DB16-AFA085B6CD71}"/>
              </a:ext>
            </a:extLst>
          </p:cNvPr>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2082128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5DF4A-6C7F-6F4F-0B5D-82228E878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5578-F152-0B6B-7D05-6AAF4D6C4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812BF-FC13-C7E3-2D1E-862622AD894B}"/>
              </a:ext>
            </a:extLst>
          </p:cNvPr>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Every successful integration starts with understanding the business needs,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for Luminar, that means aligning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technical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strategic goals</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We’re going to spend a lot of time on this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foundational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Critical to the success of the project.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On-brand content is critical for maintaining identity across channels.</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 and scalability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non-negotiable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You’re not just building tech – you’re building trust through seamless, secure integration.</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If it doesn’t make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teams smile </a:t>
            </a:r>
            <a:b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b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IT folks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sleep at night, it’s not really a solution, right?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E883371C-D16F-6A28-40E1-D5B44A517BFA}"/>
              </a:ext>
            </a:extLst>
          </p:cNvPr>
          <p:cNvSpPr>
            <a:spLocks noGrp="1"/>
          </p:cNvSpPr>
          <p:nvPr>
            <p:ph type="sldNum" sz="quarter" idx="5"/>
          </p:nvPr>
        </p:nvSpPr>
        <p:spPr/>
        <p:txBody>
          <a:bodyPr/>
          <a:lstStyle/>
          <a:p>
            <a:fld id="{EFBB79AF-D22A-4E5D-9392-72114F6AB7F4}" type="slidenum">
              <a:rPr lang="en-US" smtClean="0"/>
              <a:t>31</a:t>
            </a:fld>
            <a:endParaRPr lang="en-US"/>
          </a:p>
        </p:txBody>
      </p:sp>
    </p:spTree>
    <p:extLst>
      <p:ext uri="{BB962C8B-B14F-4D97-AF65-F5344CB8AC3E}">
        <p14:creationId xmlns:p14="http://schemas.microsoft.com/office/powerpoint/2010/main" val="3074663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698C-A241-A28B-BBBD-B5502EF28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B68A5-A9CC-2294-75E7-72C7162F8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BA605-B48B-C32A-507A-11436ABA0B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3F039E-7407-E550-8EB9-9E2B932BD8E1}"/>
              </a:ext>
            </a:extLst>
          </p:cNvPr>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42484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33</a:t>
            </a:fld>
            <a:endParaRPr lang="en-US"/>
          </a:p>
        </p:txBody>
      </p:sp>
    </p:spTree>
    <p:extLst>
      <p:ext uri="{BB962C8B-B14F-4D97-AF65-F5344CB8AC3E}">
        <p14:creationId xmlns:p14="http://schemas.microsoft.com/office/powerpoint/2010/main" val="377315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Every successful integration starts with understanding the business needs,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for Luminar, that means aligning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technical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strategic goals</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We’re going to spend a lot of time on this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foundational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Critical to the success of the project.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On-brand content is critical for maintaining identity across channels.</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 and scalability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non-negotiable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You’re not just building tech – you’re building trust through seamless, secure integration.</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If it doesn’t make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teams smile </a:t>
            </a:r>
            <a:b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b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IT folks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sleep at night, it’s not really a solution, right?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4</a:t>
            </a:fld>
            <a:endParaRPr lang="en-US"/>
          </a:p>
        </p:txBody>
      </p:sp>
    </p:spTree>
    <p:extLst>
      <p:ext uri="{BB962C8B-B14F-4D97-AF65-F5344CB8AC3E}">
        <p14:creationId xmlns:p14="http://schemas.microsoft.com/office/powerpoint/2010/main" val="3644298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144B6-B6A9-E305-2AFF-C72ABCE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B996C-4657-E82D-ABA9-E69E7A1E1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53A58-7D64-0B26-1B27-992ED8D433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0B508C-2B89-4A3C-E5D0-5EF65DA33121}"/>
              </a:ext>
            </a:extLst>
          </p:cNvPr>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2420436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742A3-85F2-1CEB-0FD0-3C3DB3613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57C5E-C797-31FD-5620-A38EB7A47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84CE8-B924-C8FF-355C-7C26287F7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FB0FE-B728-7F94-1463-730943158870}"/>
              </a:ext>
            </a:extLst>
          </p:cNvPr>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248763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Firefly APIs are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 engine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here,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providing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wide range of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that are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versatile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as they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powerful</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000" kern="0" dirty="0">
              <a:effectLst/>
              <a:latin typeface="Adobe Clean" panose="020B0503020404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This is where we give your chatbot a </a:t>
            </a:r>
            <a:br>
              <a:rPr lang="en-US" sz="1000" kern="0" dirty="0">
                <a:effectLst/>
                <a:latin typeface="Adobe Clean" panose="020B0503020404020204" pitchFamily="34" charset="0"/>
                <a:ea typeface="Aptos" panose="020B0004020202020204" pitchFamily="34" charset="0"/>
                <a:cs typeface="Times New Roman" panose="02020603050405020304" pitchFamily="18" charset="0"/>
              </a:rPr>
            </a:b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double major in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graphic design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and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creative writing</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Image, vector, and template generation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core value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of Firefly.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Its all available through the API</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There’ also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seamless integration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Adobe’s other products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Express,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AEM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Creative Cloud</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 like to think of this as giving your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chatbot</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superpower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 </a:t>
            </a:r>
          </a:p>
          <a:p>
            <a:pPr marL="800100" marR="0" lvl="1"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 ability to not just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talk</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but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6</a:t>
            </a:fld>
            <a:endParaRPr lang="en-US"/>
          </a:p>
        </p:txBody>
      </p:sp>
    </p:spTree>
    <p:extLst>
      <p:ext uri="{BB962C8B-B14F-4D97-AF65-F5344CB8AC3E}">
        <p14:creationId xmlns:p14="http://schemas.microsoft.com/office/powerpoint/2010/main" val="409727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Now, all this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creativity</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needs a solid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pipeline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to flow through,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that’s where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architecture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comes in.</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 API Gateway is the backbone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it’s the digital traffic cop keeping everything flowing smoothly.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 must be done right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support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oAuth2</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SSO through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Adobe 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or your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3</a:t>
            </a:r>
            <a:r>
              <a:rPr lang="en-US" sz="1000" b="1" kern="0" baseline="30000" dirty="0">
                <a:effectLst/>
                <a:latin typeface="Adobe Clean" panose="020B0503020404020204" pitchFamily="34" charset="0"/>
                <a:ea typeface="Aptos" panose="020B0004020202020204" pitchFamily="34" charset="0"/>
                <a:cs typeface="Times New Roman" panose="02020603050405020304" pitchFamily="18" charset="0"/>
              </a:rPr>
              <a:t>rd</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 party SSO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Rate limiting – limits overuse due to DDoS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Think of this as the difference between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garden</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and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fire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 we’re building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latter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8</a:t>
            </a:fld>
            <a:endParaRPr lang="en-US"/>
          </a:p>
        </p:txBody>
      </p:sp>
    </p:spTree>
    <p:extLst>
      <p:ext uri="{BB962C8B-B14F-4D97-AF65-F5344CB8AC3E}">
        <p14:creationId xmlns:p14="http://schemas.microsoft.com/office/powerpoint/2010/main" val="382907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10</a:t>
            </a:fld>
            <a:endParaRPr lang="en-US"/>
          </a:p>
        </p:txBody>
      </p:sp>
    </p:spTree>
    <p:extLst>
      <p:ext uri="{BB962C8B-B14F-4D97-AF65-F5344CB8AC3E}">
        <p14:creationId xmlns:p14="http://schemas.microsoft.com/office/powerpoint/2010/main" val="143437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193637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385151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4026699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69271-AB45-4F94-B977-1C39D03C236C}" type="datetime1">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2722147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69271-AB45-4F94-B977-1C39D03C236C}" type="datetime1">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5139040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69271-AB45-4F94-B977-1C39D03C236C}" type="datetime1">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13472586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US"/>
              <a:t>Click to edit Master title style</a:t>
            </a:r>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1756733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13720605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829332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5/9/25</a:t>
            </a:fld>
            <a:endParaRPr lang="en-US"/>
          </a:p>
        </p:txBody>
      </p:sp>
    </p:spTree>
    <p:extLst>
      <p:ext uri="{BB962C8B-B14F-4D97-AF65-F5344CB8AC3E}">
        <p14:creationId xmlns:p14="http://schemas.microsoft.com/office/powerpoint/2010/main" val="230707936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5/9/25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5/9/25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69271-AB45-4F94-B977-1C39D03C236C}" type="datetime1">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213828400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5/9/25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5/9/25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169271-AB45-4F94-B977-1C39D03C236C}" type="datetime1">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81475745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5/9/25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5/9/25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5/9/25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5/9/25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5/9/25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69271-AB45-4F94-B977-1C39D03C236C}" type="datetime1">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12060125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5/9/25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5/9/25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169271-AB45-4F94-B977-1C39D03C236C}" type="datetime1">
              <a:rPr lang="en-US" smtClean="0"/>
              <a:t>5/9/25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165187091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5/9/25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5/9/25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5/9/25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US"/>
              <a:t>Click to edit Master title style</a:t>
            </a:r>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5/9/25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5/9/25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169271-AB45-4F94-B977-1C39D03C236C}" type="datetime1">
              <a:rPr lang="en-US" smtClean="0"/>
              <a:t>5/9/25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43745026"/>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5/9/25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69271-AB45-4F94-B977-1C39D03C236C}" type="datetime1">
              <a:rPr lang="en-US" smtClean="0"/>
              <a:t>5/9/25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13910316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69271-AB45-4F94-B977-1C39D03C236C}" type="datetime1">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6920496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69271-AB45-4F94-B977-1C39D03C236C}" type="datetime1">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fld id="{DEC9D0C1-7FBA-40E3-98AB-77B8E8CCE3DF}" type="slidenum">
              <a:rPr lang="en-US" smtClean="0"/>
              <a:pPr algn="r"/>
              <a:t>‹#›</a:t>
            </a:fld>
            <a:endParaRPr lang="en-US"/>
          </a:p>
        </p:txBody>
      </p:sp>
    </p:spTree>
    <p:extLst>
      <p:ext uri="{BB962C8B-B14F-4D97-AF65-F5344CB8AC3E}">
        <p14:creationId xmlns:p14="http://schemas.microsoft.com/office/powerpoint/2010/main" val="18492428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69271-AB45-4F94-B977-1C39D03C236C}" type="datetime1">
              <a:rPr lang="en-US" smtClean="0"/>
              <a:t>5/9/25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fld id="{DEC9D0C1-7FBA-40E3-98AB-77B8E8CCE3DF}" type="slidenum">
              <a:rPr lang="en-US" smtClean="0"/>
              <a:pPr algn="r"/>
              <a:t>‹#›</a:t>
            </a:fld>
            <a:endParaRPr lang="en-US"/>
          </a:p>
        </p:txBody>
      </p:sp>
      <p:sp>
        <p:nvSpPr>
          <p:cNvPr id="7" name="Copyright">
            <a:extLst>
              <a:ext uri="{FF2B5EF4-FFF2-40B4-BE49-F238E27FC236}">
                <a16:creationId xmlns:a16="http://schemas.microsoft.com/office/drawing/2014/main" id="{7055C5CA-2F90-9A28-CBFF-7C23DF10B95D}"/>
              </a:ext>
            </a:extLst>
          </p:cNvPr>
          <p:cNvSpPr txBox="1"/>
          <p:nvPr userDrawn="1"/>
        </p:nvSpPr>
        <p:spPr>
          <a:xfrm>
            <a:off x="9835126" y="6583680"/>
            <a:ext cx="1747274"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8" name="1/4">
            <a:extLst>
              <a:ext uri="{FF2B5EF4-FFF2-40B4-BE49-F238E27FC236}">
                <a16:creationId xmlns:a16="http://schemas.microsoft.com/office/drawing/2014/main" id="{A644BE88-F6B6-FC0A-3DB0-5CC84F50B476}"/>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9" name="2/4">
            <a:extLst>
              <a:ext uri="{FF2B5EF4-FFF2-40B4-BE49-F238E27FC236}">
                <a16:creationId xmlns:a16="http://schemas.microsoft.com/office/drawing/2014/main" id="{E2C45541-501F-10A6-5C90-7693A87432A4}"/>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0" name="3/4">
            <a:extLst>
              <a:ext uri="{FF2B5EF4-FFF2-40B4-BE49-F238E27FC236}">
                <a16:creationId xmlns:a16="http://schemas.microsoft.com/office/drawing/2014/main" id="{6E6A0A18-1D47-9851-9A15-ADC721B5B6C7}"/>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1" name="2/3 arrow">
            <a:extLst>
              <a:ext uri="{FF2B5EF4-FFF2-40B4-BE49-F238E27FC236}">
                <a16:creationId xmlns:a16="http://schemas.microsoft.com/office/drawing/2014/main" id="{EB596493-626E-2124-831B-F897F335628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 name="1/3 arrow">
            <a:extLst>
              <a:ext uri="{FF2B5EF4-FFF2-40B4-BE49-F238E27FC236}">
                <a16:creationId xmlns:a16="http://schemas.microsoft.com/office/drawing/2014/main" id="{5B00428C-D276-0C83-5A4F-5D26447E8974}"/>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3" name="2/3">
            <a:extLst>
              <a:ext uri="{FF2B5EF4-FFF2-40B4-BE49-F238E27FC236}">
                <a16:creationId xmlns:a16="http://schemas.microsoft.com/office/drawing/2014/main" id="{CFC0064F-9CFF-ADCB-A6B7-525EF3716E1D}"/>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4" name="1/3">
            <a:extLst>
              <a:ext uri="{FF2B5EF4-FFF2-40B4-BE49-F238E27FC236}">
                <a16:creationId xmlns:a16="http://schemas.microsoft.com/office/drawing/2014/main" id="{D6614404-A55B-A786-DF97-1FDAA42B1728}"/>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5" name="1/4 arrow">
            <a:extLst>
              <a:ext uri="{FF2B5EF4-FFF2-40B4-BE49-F238E27FC236}">
                <a16:creationId xmlns:a16="http://schemas.microsoft.com/office/drawing/2014/main" id="{485B6DA8-77A9-C61D-43C0-6BB988FA66EF}"/>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2/4 arrow">
            <a:extLst>
              <a:ext uri="{FF2B5EF4-FFF2-40B4-BE49-F238E27FC236}">
                <a16:creationId xmlns:a16="http://schemas.microsoft.com/office/drawing/2014/main" id="{E9082887-59DE-4DDC-E640-77F5CF4A30D9}"/>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3/4 arrow">
            <a:extLst>
              <a:ext uri="{FF2B5EF4-FFF2-40B4-BE49-F238E27FC236}">
                <a16:creationId xmlns:a16="http://schemas.microsoft.com/office/drawing/2014/main" id="{1A3CCA35-2E82-C43E-853E-1C16F8EDA941}"/>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8" name="Grid Instrux">
            <a:extLst>
              <a:ext uri="{FF2B5EF4-FFF2-40B4-BE49-F238E27FC236}">
                <a16:creationId xmlns:a16="http://schemas.microsoft.com/office/drawing/2014/main" id="{63710ABD-A5A0-29F9-BFF5-7C95A02E3647}"/>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19" name="Thread">
            <a:extLst>
              <a:ext uri="{FF2B5EF4-FFF2-40B4-BE49-F238E27FC236}">
                <a16:creationId xmlns:a16="http://schemas.microsoft.com/office/drawing/2014/main" id="{8C448D4F-4C91-3F63-DD92-4D35711C8C78}"/>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1/4">
            <a:extLst>
              <a:ext uri="{FF2B5EF4-FFF2-40B4-BE49-F238E27FC236}">
                <a16:creationId xmlns:a16="http://schemas.microsoft.com/office/drawing/2014/main" id="{8AF996AE-2DE3-A4D1-F426-E40DE815499F}"/>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21" name="2/4">
            <a:extLst>
              <a:ext uri="{FF2B5EF4-FFF2-40B4-BE49-F238E27FC236}">
                <a16:creationId xmlns:a16="http://schemas.microsoft.com/office/drawing/2014/main" id="{BFB9A6C5-C05E-A76B-5581-3A646E7FE41A}"/>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22" name="3/4">
            <a:extLst>
              <a:ext uri="{FF2B5EF4-FFF2-40B4-BE49-F238E27FC236}">
                <a16:creationId xmlns:a16="http://schemas.microsoft.com/office/drawing/2014/main" id="{D154BCA6-9B61-2C16-5D01-0A0B7C0D5484}"/>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23" name="1/4 arrow">
            <a:extLst>
              <a:ext uri="{FF2B5EF4-FFF2-40B4-BE49-F238E27FC236}">
                <a16:creationId xmlns:a16="http://schemas.microsoft.com/office/drawing/2014/main" id="{97921A93-6ECB-A3AE-4F5D-85B9BBE2F2E7}"/>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4" name="1/4 arrow">
            <a:extLst>
              <a:ext uri="{FF2B5EF4-FFF2-40B4-BE49-F238E27FC236}">
                <a16:creationId xmlns:a16="http://schemas.microsoft.com/office/drawing/2014/main" id="{DB3F6527-2F65-E556-63AC-FE4265B6B3F9}"/>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5" name="1/4 arrow">
            <a:extLst>
              <a:ext uri="{FF2B5EF4-FFF2-40B4-BE49-F238E27FC236}">
                <a16:creationId xmlns:a16="http://schemas.microsoft.com/office/drawing/2014/main" id="{8DD101E4-E335-3378-33D6-26C7D221265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1/4 arrow">
            <a:extLst>
              <a:ext uri="{FF2B5EF4-FFF2-40B4-BE49-F238E27FC236}">
                <a16:creationId xmlns:a16="http://schemas.microsoft.com/office/drawing/2014/main" id="{D765750E-9137-C5CC-C6A3-454612F6CE1B}"/>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68CF83F2-B749-6412-870C-4F1AA5EE345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28" name="1/4 arrow">
            <a:extLst>
              <a:ext uri="{FF2B5EF4-FFF2-40B4-BE49-F238E27FC236}">
                <a16:creationId xmlns:a16="http://schemas.microsoft.com/office/drawing/2014/main" id="{75F502C9-8E73-65A4-2A71-7F3414E9117F}"/>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9" name="1/4">
            <a:extLst>
              <a:ext uri="{FF2B5EF4-FFF2-40B4-BE49-F238E27FC236}">
                <a16:creationId xmlns:a16="http://schemas.microsoft.com/office/drawing/2014/main" id="{84408C02-95CF-2B53-33A5-1F0BCBA9658A}"/>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30" name="1/4 arrow">
            <a:extLst>
              <a:ext uri="{FF2B5EF4-FFF2-40B4-BE49-F238E27FC236}">
                <a16:creationId xmlns:a16="http://schemas.microsoft.com/office/drawing/2014/main" id="{9425EBC0-F886-DC33-CB89-7AD753313171}"/>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1" name="3/4 arrow">
            <a:extLst>
              <a:ext uri="{FF2B5EF4-FFF2-40B4-BE49-F238E27FC236}">
                <a16:creationId xmlns:a16="http://schemas.microsoft.com/office/drawing/2014/main" id="{E9EEC440-5900-BA2B-7F7E-A78508723A0F}"/>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1/4">
            <a:extLst>
              <a:ext uri="{FF2B5EF4-FFF2-40B4-BE49-F238E27FC236}">
                <a16:creationId xmlns:a16="http://schemas.microsoft.com/office/drawing/2014/main" id="{0958566B-8886-9257-7C79-A4712ECF7D19}"/>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33" name="1/4">
            <a:extLst>
              <a:ext uri="{FF2B5EF4-FFF2-40B4-BE49-F238E27FC236}">
                <a16:creationId xmlns:a16="http://schemas.microsoft.com/office/drawing/2014/main" id="{A6E3125F-492B-CBAA-531A-957380E2183C}"/>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34" name="Picture 33" descr="A red and black number&#10;&#10;Description automatically generated">
            <a:extLst>
              <a:ext uri="{FF2B5EF4-FFF2-40B4-BE49-F238E27FC236}">
                <a16:creationId xmlns:a16="http://schemas.microsoft.com/office/drawing/2014/main" id="{23638BEA-39B8-3F74-73F8-9A5B64062B71}"/>
              </a:ext>
            </a:extLst>
          </p:cNvPr>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57702323"/>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3650" r:id="rId16"/>
    <p:sldLayoutId id="2147483699" r:id="rId17"/>
    <p:sldLayoutId id="2147483703" r:id="rId18"/>
    <p:sldLayoutId id="2147483708" r:id="rId19"/>
    <p:sldLayoutId id="2147483712" r:id="rId20"/>
    <p:sldLayoutId id="2147483724" r:id="rId21"/>
    <p:sldLayoutId id="2147483718" r:id="rId22"/>
    <p:sldLayoutId id="2147483710" r:id="rId23"/>
    <p:sldLayoutId id="2147483713" r:id="rId24"/>
    <p:sldLayoutId id="2147483722" r:id="rId25"/>
    <p:sldLayoutId id="2147483683" r:id="rId26"/>
    <p:sldLayoutId id="2147483684" r:id="rId27"/>
    <p:sldLayoutId id="2147483685" r:id="rId28"/>
    <p:sldLayoutId id="2147483726" r:id="rId29"/>
    <p:sldLayoutId id="2147483682" r:id="rId30"/>
    <p:sldLayoutId id="2147483680" r:id="rId31"/>
    <p:sldLayoutId id="2147483677" r:id="rId32"/>
    <p:sldLayoutId id="2147483714" r:id="rId33"/>
    <p:sldLayoutId id="2147483662" r:id="rId34"/>
    <p:sldLayoutId id="2147483663" r:id="rId35"/>
    <p:sldLayoutId id="2147483664" r:id="rId36"/>
    <p:sldLayoutId id="2147483698" r:id="rId37"/>
    <p:sldLayoutId id="2147483700" r:id="rId38"/>
    <p:sldLayoutId id="2147483704" r:id="rId39"/>
    <p:sldLayoutId id="2147483709" r:id="rId40"/>
    <p:sldLayoutId id="2147483716" r:id="rId41"/>
    <p:sldLayoutId id="2147483725" r:id="rId42"/>
    <p:sldLayoutId id="2147483719" r:id="rId43"/>
    <p:sldLayoutId id="2147483711" r:id="rId44"/>
    <p:sldLayoutId id="2147483717" r:id="rId45"/>
    <p:sldLayoutId id="2147483723" r:id="rId46"/>
    <p:sldLayoutId id="2147483688" r:id="rId47"/>
    <p:sldLayoutId id="2147483691" r:id="rId48"/>
    <p:sldLayoutId id="2147483694" r:id="rId49"/>
    <p:sldLayoutId id="2147483727" r:id="rId50"/>
    <p:sldLayoutId id="2147483686" r:id="rId51"/>
    <p:sldLayoutId id="2147483689" r:id="rId52"/>
    <p:sldLayoutId id="2147483692" r:id="rId53"/>
    <p:sldLayoutId id="2147483715" r:id="rId54"/>
    <p:sldLayoutId id="2147483706" r:id="rId55"/>
    <p:sldLayoutId id="2147483701" r:id="rId56"/>
    <p:sldLayoutId id="2147483702" r:id="rId57"/>
    <p:sldLayoutId id="2147483705" r:id="rId58"/>
    <p:sldLayoutId id="2147483671" r:id="rId59"/>
    <p:sldLayoutId id="2147483676" r:id="rId6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1DD11-E715-67C4-C30F-B01D22B64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509B7-7AC3-3277-2FEA-A259D146F7C7}"/>
              </a:ext>
            </a:extLst>
          </p:cNvPr>
          <p:cNvSpPr>
            <a:spLocks noGrp="1"/>
          </p:cNvSpPr>
          <p:nvPr>
            <p:ph type="title"/>
          </p:nvPr>
        </p:nvSpPr>
        <p:spPr/>
        <p:txBody>
          <a:bodyPr>
            <a:normAutofit/>
          </a:bodyPr>
          <a:lstStyle/>
          <a:p>
            <a:r>
              <a:rPr lang="en-US"/>
              <a:t>Closer Slide</a:t>
            </a:r>
          </a:p>
        </p:txBody>
      </p:sp>
    </p:spTree>
    <p:extLst>
      <p:ext uri="{BB962C8B-B14F-4D97-AF65-F5344CB8AC3E}">
        <p14:creationId xmlns:p14="http://schemas.microsoft.com/office/powerpoint/2010/main" val="236335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AB25-A10F-E84F-2696-051870A196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DFE72E-B0CC-326E-D964-5461FD6F6C4A}"/>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745B766-5D29-FD01-D04E-CB79DC98003C}"/>
              </a:ext>
            </a:extLst>
          </p:cNvPr>
          <p:cNvSpPr>
            <a:spLocks noGrp="1"/>
          </p:cNvSpPr>
          <p:nvPr>
            <p:ph idx="1"/>
          </p:nvPr>
        </p:nvSpPr>
        <p:spPr/>
        <p:txBody>
          <a:bodyPr/>
          <a:lstStyle/>
          <a:p>
            <a:r>
              <a:rPr lang="en-US" dirty="0"/>
              <a:t>Phase 0: Information gathering and documentation of requirements</a:t>
            </a:r>
          </a:p>
        </p:txBody>
      </p:sp>
      <p:pic>
        <p:nvPicPr>
          <p:cNvPr id="6" name="Picture Placeholder 5" descr="A child in a car seat&#10;&#10;AI-generated content may be incorrect.">
            <a:extLst>
              <a:ext uri="{FF2B5EF4-FFF2-40B4-BE49-F238E27FC236}">
                <a16:creationId xmlns:a16="http://schemas.microsoft.com/office/drawing/2014/main" id="{46848113-DAA7-BC0A-2413-FFF12699076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68225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F903-AFBC-8B7B-49B6-7760F35AD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0DC02-7E0F-EC10-E8B9-B9B585C286DB}"/>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40DBF0B2-F812-2C1C-0910-0DCB82AD050B}"/>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p:txBody>
      </p:sp>
      <p:pic>
        <p:nvPicPr>
          <p:cNvPr id="6" name="Picture Placeholder 5" descr="A child in a car seat&#10;&#10;AI-generated content may be incorrect.">
            <a:extLst>
              <a:ext uri="{FF2B5EF4-FFF2-40B4-BE49-F238E27FC236}">
                <a16:creationId xmlns:a16="http://schemas.microsoft.com/office/drawing/2014/main" id="{C32DDF17-5028-2620-7460-B24294E8EA7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65512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9480-765C-9C89-96A8-289D335DAD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8DC9FD-6C47-C5C4-EC6C-F1473C484114}"/>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F181A0E4-BED0-1333-0AAD-111D885659A2}"/>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p:txBody>
      </p:sp>
      <p:pic>
        <p:nvPicPr>
          <p:cNvPr id="6" name="Picture Placeholder 5" descr="A child in a car seat&#10;&#10;AI-generated content may be incorrect.">
            <a:extLst>
              <a:ext uri="{FF2B5EF4-FFF2-40B4-BE49-F238E27FC236}">
                <a16:creationId xmlns:a16="http://schemas.microsoft.com/office/drawing/2014/main" id="{E0AD0959-C7E6-D272-6966-A35DF93B3E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46732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00DC-AE9A-5697-CC24-785DC455BA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8A7B14-9251-7C29-B05B-6A72FF0D882C}"/>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A43F040-4079-DA2C-D983-CC44469E6AE1}"/>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p:txBody>
      </p:sp>
      <p:pic>
        <p:nvPicPr>
          <p:cNvPr id="6" name="Picture Placeholder 5" descr="A child in a car seat&#10;&#10;AI-generated content may be incorrect.">
            <a:extLst>
              <a:ext uri="{FF2B5EF4-FFF2-40B4-BE49-F238E27FC236}">
                <a16:creationId xmlns:a16="http://schemas.microsoft.com/office/drawing/2014/main" id="{57F4736E-AB58-8769-BBEA-A260797DDA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411427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11B6E-31BD-067F-F856-8699B7AAED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696010-72F0-0AAE-1C62-149483CBA345}"/>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6D72F1-5D15-AC3C-20D4-EE28B735478A}"/>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p:txBody>
      </p:sp>
      <p:pic>
        <p:nvPicPr>
          <p:cNvPr id="6" name="Picture Placeholder 5" descr="A child in a car seat&#10;&#10;AI-generated content may be incorrect.">
            <a:extLst>
              <a:ext uri="{FF2B5EF4-FFF2-40B4-BE49-F238E27FC236}">
                <a16:creationId xmlns:a16="http://schemas.microsoft.com/office/drawing/2014/main" id="{7B9DB9C5-4299-8546-4CAB-640B59C28BD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3648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D28D-7E09-3610-8AF7-F6709DABB6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FB27ED-532F-84B1-6EDA-1DE19BC18773}"/>
              </a:ext>
            </a:extLst>
          </p:cNvPr>
          <p:cNvSpPr>
            <a:spLocks noGrp="1"/>
          </p:cNvSpPr>
          <p:nvPr>
            <p:ph type="title"/>
          </p:nvPr>
        </p:nvSpPr>
        <p:spPr/>
        <p:txBody>
          <a:bodyPr>
            <a:normAutofit fontScale="90000"/>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F45E13-DA19-654A-85FC-75243A541FF8}"/>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a:p>
            <a:r>
              <a:rPr lang="en-US" dirty="0"/>
              <a:t>Validation: brand review, stakeholder feedback, performance tests.</a:t>
            </a:r>
          </a:p>
        </p:txBody>
      </p:sp>
      <p:pic>
        <p:nvPicPr>
          <p:cNvPr id="6" name="Picture Placeholder 5" descr="A child in a car seat&#10;&#10;AI-generated content may be incorrect.">
            <a:extLst>
              <a:ext uri="{FF2B5EF4-FFF2-40B4-BE49-F238E27FC236}">
                <a16:creationId xmlns:a16="http://schemas.microsoft.com/office/drawing/2014/main" id="{681A2151-A639-8E72-C58E-8A49C82A70C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92739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260-908C-8436-D52B-84F1C2E593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FB6EF6-0ED8-67E0-A399-B73D8EFA3C41}"/>
              </a:ext>
            </a:extLst>
          </p:cNvPr>
          <p:cNvSpPr>
            <a:spLocks noGrp="1"/>
          </p:cNvSpPr>
          <p:nvPr>
            <p:ph type="title"/>
          </p:nvPr>
        </p:nvSpPr>
        <p:spPr/>
        <p:txBody>
          <a:bodyPr/>
          <a:lstStyle/>
          <a:p>
            <a:r>
              <a:rPr lang="en-US" dirty="0"/>
              <a:t>Maintenance </a:t>
            </a:r>
            <a:br>
              <a:rPr lang="en-US" dirty="0"/>
            </a:br>
            <a:r>
              <a:rPr lang="en-US" dirty="0"/>
              <a:t>&amp; Scaling Considerations</a:t>
            </a:r>
          </a:p>
        </p:txBody>
      </p:sp>
    </p:spTree>
    <p:extLst>
      <p:ext uri="{BB962C8B-B14F-4D97-AF65-F5344CB8AC3E}">
        <p14:creationId xmlns:p14="http://schemas.microsoft.com/office/powerpoint/2010/main" val="106583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0AE2-C4D5-0F88-DEC2-813131A7B3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D1E4BB-1C3D-72F0-1998-A9A63D17B2A3}"/>
              </a:ext>
            </a:extLst>
          </p:cNvPr>
          <p:cNvSpPr>
            <a:spLocks noGrp="1"/>
          </p:cNvSpPr>
          <p:nvPr>
            <p:ph type="title"/>
          </p:nvPr>
        </p:nvSpPr>
        <p:spPr/>
        <p:txBody>
          <a:bodyPr>
            <a:normAutofit fontScale="90000"/>
          </a:bodyPr>
          <a:lstStyle/>
          <a:p>
            <a:r>
              <a:rPr lang="en-US" dirty="0"/>
              <a:t>Maintenance </a:t>
            </a:r>
            <a:br>
              <a:rPr lang="en-US" dirty="0"/>
            </a:br>
            <a:r>
              <a:rPr lang="en-US" dirty="0"/>
              <a:t>&amp; Scaling Considerations</a:t>
            </a:r>
          </a:p>
        </p:txBody>
      </p:sp>
      <p:sp>
        <p:nvSpPr>
          <p:cNvPr id="9" name="Content Placeholder 8">
            <a:extLst>
              <a:ext uri="{FF2B5EF4-FFF2-40B4-BE49-F238E27FC236}">
                <a16:creationId xmlns:a16="http://schemas.microsoft.com/office/drawing/2014/main" id="{AB51D177-3D9C-6002-E8D9-2830F1AFB73E}"/>
              </a:ext>
            </a:extLst>
          </p:cNvPr>
          <p:cNvSpPr>
            <a:spLocks noGrp="1"/>
          </p:cNvSpPr>
          <p:nvPr>
            <p:ph idx="1"/>
          </p:nvPr>
        </p:nvSpPr>
        <p:spPr/>
        <p:txBody>
          <a:bodyPr/>
          <a:lstStyle/>
          <a:p>
            <a:r>
              <a:rPr lang="en-US" dirty="0"/>
              <a:t>Automated testing pipelines for API and model updates.</a:t>
            </a:r>
          </a:p>
          <a:p>
            <a:r>
              <a:rPr lang="en-US" dirty="0"/>
              <a:t>Version control and fallbacks for Firefly APIs.</a:t>
            </a:r>
          </a:p>
          <a:p>
            <a:r>
              <a:rPr lang="en-US" dirty="0"/>
              <a:t>Monitoring via API gateway and usage dashboards.</a:t>
            </a:r>
          </a:p>
          <a:p>
            <a:r>
              <a:rPr lang="en-US" dirty="0"/>
              <a:t>Scalable storage for assets, caching strategies for high-demand prompts.</a:t>
            </a:r>
          </a:p>
          <a:p>
            <a:r>
              <a:rPr lang="en-US" dirty="0"/>
              <a:t>Plan for feedback loops to refine prompt engineering continuously.</a:t>
            </a:r>
          </a:p>
        </p:txBody>
      </p:sp>
      <p:pic>
        <p:nvPicPr>
          <p:cNvPr id="7" name="Picture Placeholder 6" descr="A view of a road from inside a car&#10;&#10;AI-generated content may be incorrect.">
            <a:extLst>
              <a:ext uri="{FF2B5EF4-FFF2-40B4-BE49-F238E27FC236}">
                <a16:creationId xmlns:a16="http://schemas.microsoft.com/office/drawing/2014/main" id="{DA49FE2B-A87F-2AEA-4F74-B0B016D6CDF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3" b="5083"/>
          <a:stretch>
            <a:fillRect/>
          </a:stretch>
        </p:blipFill>
        <p:spPr/>
      </p:pic>
    </p:spTree>
    <p:extLst>
      <p:ext uri="{BB962C8B-B14F-4D97-AF65-F5344CB8AC3E}">
        <p14:creationId xmlns:p14="http://schemas.microsoft.com/office/powerpoint/2010/main" val="11477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66E-DD2A-FF92-275D-73ABEDA688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DB2DA8-8382-8D53-B259-A3C2BE6EF03F}"/>
              </a:ext>
            </a:extLst>
          </p:cNvPr>
          <p:cNvSpPr>
            <a:spLocks noGrp="1"/>
          </p:cNvSpPr>
          <p:nvPr>
            <p:ph type="title"/>
          </p:nvPr>
        </p:nvSpPr>
        <p:spPr>
          <a:xfrm>
            <a:off x="609600" y="2939635"/>
            <a:ext cx="10972800" cy="978729"/>
          </a:xfrm>
        </p:spPr>
        <p:txBody>
          <a:bodyPr/>
          <a:lstStyle/>
          <a:p>
            <a:r>
              <a:rPr lang="en-US" dirty="0"/>
              <a:t>Integration Mockup</a:t>
            </a:r>
          </a:p>
        </p:txBody>
      </p:sp>
    </p:spTree>
    <p:extLst>
      <p:ext uri="{BB962C8B-B14F-4D97-AF65-F5344CB8AC3E}">
        <p14:creationId xmlns:p14="http://schemas.microsoft.com/office/powerpoint/2010/main" val="168621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08AB-B754-B86F-3574-F9542724E0E5}"/>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B8DAB3C-A801-2A4B-0E63-AB6DB86EE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363219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134F3-061E-FC3E-3186-B2250B346A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ECDE9D-44E5-2320-ED87-7F5549A2E8F3}"/>
              </a:ext>
            </a:extLst>
          </p:cNvPr>
          <p:cNvSpPr>
            <a:spLocks noGrp="1"/>
          </p:cNvSpPr>
          <p:nvPr>
            <p:ph type="ctrTitle"/>
          </p:nvPr>
        </p:nvSpPr>
        <p:spPr/>
        <p:txBody>
          <a:bodyPr anchor="b">
            <a:normAutofit/>
          </a:bodyPr>
          <a:lstStyle/>
          <a:p>
            <a:r>
              <a:rPr lang="en-US" dirty="0"/>
              <a:t>Integrating Adobe Firefly with </a:t>
            </a:r>
            <a:br>
              <a:rPr lang="en-US" dirty="0"/>
            </a:br>
            <a:r>
              <a:rPr lang="en-US" dirty="0"/>
              <a:t>Brand AI Chatbot</a:t>
            </a:r>
          </a:p>
        </p:txBody>
      </p:sp>
      <p:sp>
        <p:nvSpPr>
          <p:cNvPr id="5" name="Subtitle 4">
            <a:extLst>
              <a:ext uri="{FF2B5EF4-FFF2-40B4-BE49-F238E27FC236}">
                <a16:creationId xmlns:a16="http://schemas.microsoft.com/office/drawing/2014/main" id="{F35220C5-EB6E-7FC8-68A1-5E695F13562E}"/>
              </a:ext>
            </a:extLst>
          </p:cNvPr>
          <p:cNvSpPr>
            <a:spLocks noGrp="1"/>
          </p:cNvSpPr>
          <p:nvPr>
            <p:ph type="subTitle" idx="1"/>
          </p:nvPr>
        </p:nvSpPr>
        <p:spPr/>
        <p:txBody>
          <a:bodyPr>
            <a:normAutofit/>
          </a:bodyPr>
          <a:lstStyle/>
          <a:p>
            <a:r>
              <a:rPr lang="en-US" dirty="0"/>
              <a:t>A Strategic Approach for Luminar</a:t>
            </a:r>
          </a:p>
          <a:p>
            <a:r>
              <a:rPr lang="en-US" dirty="0"/>
              <a:t>James Laughlin – Adobe Inc. </a:t>
            </a:r>
          </a:p>
        </p:txBody>
      </p:sp>
      <p:pic>
        <p:nvPicPr>
          <p:cNvPr id="1026" name="Picture 2">
            <a:extLst>
              <a:ext uri="{FF2B5EF4-FFF2-40B4-BE49-F238E27FC236}">
                <a16:creationId xmlns:a16="http://schemas.microsoft.com/office/drawing/2014/main" id="{84E1EB3F-4E25-6E09-EAE4-A691CD295D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82775" y="6008914"/>
            <a:ext cx="2882653" cy="569324"/>
          </a:xfrm>
          <a:prstGeom prst="rect">
            <a:avLst/>
          </a:prstGeom>
          <a:solidFill>
            <a:srgbClr val="FFFFFF"/>
          </a:solidFill>
        </p:spPr>
      </p:pic>
    </p:spTree>
    <p:extLst>
      <p:ext uri="{BB962C8B-B14F-4D97-AF65-F5344CB8AC3E}">
        <p14:creationId xmlns:p14="http://schemas.microsoft.com/office/powerpoint/2010/main" val="2153676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662E2-60B6-E360-C73D-FE8443DA0E9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41786EF-332B-C997-1880-7060FF1B3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132F4E6-21C7-9306-3FE5-16FA8F677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741366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5C3E6-23CF-E8E8-A041-8079C3A019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79D295-13ED-C783-82D5-0D8057A464AA}"/>
              </a:ext>
            </a:extLst>
          </p:cNvPr>
          <p:cNvSpPr>
            <a:spLocks noGrp="1"/>
          </p:cNvSpPr>
          <p:nvPr>
            <p:ph type="title"/>
          </p:nvPr>
        </p:nvSpPr>
        <p:spPr>
          <a:xfrm>
            <a:off x="609600" y="2939635"/>
            <a:ext cx="10972800" cy="978729"/>
          </a:xfrm>
        </p:spPr>
        <p:txBody>
          <a:bodyPr/>
          <a:lstStyle/>
          <a:p>
            <a:r>
              <a:rPr lang="en-US" dirty="0"/>
              <a:t>Architecture Diagram</a:t>
            </a:r>
          </a:p>
        </p:txBody>
      </p:sp>
    </p:spTree>
    <p:extLst>
      <p:ext uri="{BB962C8B-B14F-4D97-AF65-F5344CB8AC3E}">
        <p14:creationId xmlns:p14="http://schemas.microsoft.com/office/powerpoint/2010/main" val="320225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7490A-C666-40EB-122D-6AE36ADB2E5E}"/>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22A7881C-5BB0-5E11-4372-D5E9ED5FBF73}"/>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50A53BDA-1348-E461-A9DD-5B0AC8BB1C3E}"/>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C9DF8244-C1DF-A71E-5532-C1F74346E34E}"/>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62090BB6-6161-583F-D534-2602A751E6DA}"/>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621A162-DB09-674E-1EB8-F34FE0E377C4}"/>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B5CCB10D-F9CD-FD5D-35AA-5D5DEB55D07B}"/>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A918384A-E5F1-E2C5-5D9D-A1B2611DA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AC79FBA1-F19A-0791-F54E-DA4579CA2B0F}"/>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839B82C2-EF28-7443-EF7A-C235406E47D4}"/>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6AF3D5B3-F436-7649-7209-66C6B8EC7DF5}"/>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B4CABB6E-98E2-99DE-0076-47C8290DC6AE}"/>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62EFDCE1-C357-AF6E-51F0-9352A913EA46}"/>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FE1E51C3-2070-10BE-9DD7-4AAB57D5B092}"/>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9D21774D-C19F-37B0-B66E-B0229A1DE018}"/>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CE99E7DE-0CEA-1EF7-33EF-AD8943BC7145}"/>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E0ECE0F-D955-3A74-5B7B-4B52AE979B82}"/>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941C8C26-EFE0-E615-C1C0-345CC88CA48F}"/>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FF1DA102-D319-FF1A-CC2F-B72BD62D0C71}"/>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87944B-EBE6-CD3E-E232-7E6AE5E71633}"/>
              </a:ext>
            </a:extLst>
          </p:cNvPr>
          <p:cNvSpPr txBox="1"/>
          <p:nvPr/>
        </p:nvSpPr>
        <p:spPr>
          <a:xfrm>
            <a:off x="3186252" y="1442356"/>
            <a:ext cx="2278252" cy="285335"/>
          </a:xfrm>
          <a:prstGeom prst="rect">
            <a:avLst/>
          </a:prstGeom>
          <a:noFill/>
          <a:ln>
            <a:noFill/>
          </a:ln>
        </p:spPr>
        <p:txBody>
          <a:bodyPr wrap="none" rtlCol="0">
            <a:spAutoFit/>
          </a:bodyPr>
          <a:lstStyle/>
          <a:p>
            <a:pPr algn="l">
              <a:lnSpc>
                <a:spcPct val="110000"/>
              </a:lnSpc>
              <a:spcBef>
                <a:spcPts val="900"/>
              </a:spcBef>
            </a:pPr>
            <a:r>
              <a:rPr lang="en-US" sz="1200" b="1" dirty="0">
                <a:solidFill>
                  <a:srgbClr val="FF0000"/>
                </a:solidFill>
              </a:rPr>
              <a:t>Prompts, Images and Feedback †</a:t>
            </a:r>
          </a:p>
        </p:txBody>
      </p:sp>
      <p:sp>
        <p:nvSpPr>
          <p:cNvPr id="18" name="Rounded Rectangle 17">
            <a:extLst>
              <a:ext uri="{FF2B5EF4-FFF2-40B4-BE49-F238E27FC236}">
                <a16:creationId xmlns:a16="http://schemas.microsoft.com/office/drawing/2014/main" id="{BC55B4D5-1718-ACE1-4572-DAB25A043006}"/>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87F61B6C-8A4F-1850-D0AC-FD44EC2A3FF3}"/>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1D2E9BB-99C5-BFE0-5D39-90A1DFD92C41}"/>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DCB2ED-952C-6692-26C7-7570B9DA6AD1}"/>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1F44246F-7403-3C7E-3484-A9A4B11D00E7}"/>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861CF93-3C7B-00D3-7955-BC5D7C4FBB2F}"/>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F46CF4E2-4CDB-1712-998B-1218EEC5F5A5}"/>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9035A6E-7B48-8091-6E31-E92A4BD0D808}"/>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6010C5F7-9D52-C64F-0327-EC20628EEF71}"/>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B6B0CA-63EA-76D4-EA68-8025905E64C3}"/>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DEA3DBFE-8532-44E5-21A2-290BD2C019AD}"/>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E2F6F0A-4B10-C2CF-A7D4-24A621B3E5CC}"/>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sp>
        <p:nvSpPr>
          <p:cNvPr id="56" name="TextBox 55">
            <a:extLst>
              <a:ext uri="{FF2B5EF4-FFF2-40B4-BE49-F238E27FC236}">
                <a16:creationId xmlns:a16="http://schemas.microsoft.com/office/drawing/2014/main" id="{EE152DA3-9E35-495F-3136-A70D2CE9AD41}"/>
              </a:ext>
            </a:extLst>
          </p:cNvPr>
          <p:cNvSpPr txBox="1"/>
          <p:nvPr/>
        </p:nvSpPr>
        <p:spPr>
          <a:xfrm>
            <a:off x="9667670" y="794422"/>
            <a:ext cx="2402583" cy="1295868"/>
          </a:xfrm>
          <a:prstGeom prst="rect">
            <a:avLst/>
          </a:prstGeom>
          <a:noFill/>
        </p:spPr>
        <p:txBody>
          <a:bodyPr wrap="square" rtlCol="0">
            <a:spAutoFit/>
          </a:bodyPr>
          <a:lstStyle/>
          <a:p>
            <a:pPr algn="l">
              <a:lnSpc>
                <a:spcPct val="110000"/>
              </a:lnSpc>
              <a:spcBef>
                <a:spcPts val="900"/>
              </a:spcBef>
            </a:pPr>
            <a:r>
              <a:rPr lang="en-US" dirty="0"/>
              <a:t>User interacts with chatbot. Provides prompts and/or reference images.</a:t>
            </a:r>
          </a:p>
        </p:txBody>
      </p:sp>
      <p:grpSp>
        <p:nvGrpSpPr>
          <p:cNvPr id="84" name="Group 83">
            <a:extLst>
              <a:ext uri="{FF2B5EF4-FFF2-40B4-BE49-F238E27FC236}">
                <a16:creationId xmlns:a16="http://schemas.microsoft.com/office/drawing/2014/main" id="{F668C038-1AB4-5BAD-0223-E6CF4F8ACB5A}"/>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F86A19B2-BCEE-FE67-F2C3-F8928CA0D648}"/>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D3F7C8C9-C0F5-12CC-4552-C1777E9D9E9C}"/>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DA3FF24F-28AB-CDFB-0482-E15E90690838}"/>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A332908-5490-052C-5167-2E9532AE28A0}"/>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19D2D11-4028-671C-9A92-07475DE4FC7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340C54A-304C-07B8-1BEC-773ACC11D272}"/>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E5D01E38-6DEC-EB9A-4C05-72D9091B3123}"/>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041FED61-DC73-AF08-07F5-C02B9FF772B2}"/>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7A990500-099A-4144-F0B9-2693C932C745}"/>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FDC42415-0A2A-41E0-EB13-82F7BB05AE5A}"/>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C223A201-E8A9-114D-7A12-6ED17B2015F3}"/>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359EF6-1594-93AA-B695-9CA6510DE564}"/>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95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550D0-E9FC-3556-33AD-57D64C8316D1}"/>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10F3A77-AFC3-07F3-B311-ACE9FAA5CBC3}"/>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66430F0D-36AE-F625-86A3-C26AB1B936A9}"/>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2AE6CA61-6684-15E6-7D20-D49FEDC1281B}"/>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B75A0A78-0725-3C0C-9BD1-D7DE9D863A33}"/>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F6DB9FD5-B73B-EC96-4C7E-F867387B08A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55AE0181-6CFB-7390-3188-6E6433CD98F7}"/>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30BA160F-22FC-FDE6-3277-F38D3C4DC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31ADA4E9-1121-ECCB-500D-F4CE7945AF9C}"/>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23816A71-7C4F-E109-51AD-B92853E1585A}"/>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03896F50-C5F4-7AD3-8749-71C9AB7B5119}"/>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DE8FE6E6-CBAE-CA0C-F912-806693170396}"/>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9E091634-BCAB-DA54-8E09-7B11CF3EDBCB}"/>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E67EB317-C04F-ABA9-000A-0244CE4DEDC9}"/>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00AB9E98-46EE-664E-0DBD-C283F9522CB8}"/>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DE032EEE-6146-E1C1-F2A8-B4E3ECFD14F1}"/>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1C7645F-4559-F908-932B-2E3740A02E9F}"/>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320193EF-7522-DAAF-5D90-20BEABFBAAA1}"/>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039C0D0D-B336-9A3D-1CD1-032BBAEA9F1C}"/>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525B44-B7E0-4DD5-46A4-D0E79BAC9C22}"/>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0DB1D3F8-9744-6762-5E5A-3C1152BFFA64}"/>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03EF903-8AC0-7A0C-FD30-55D95F9B8658}"/>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944398E1-460F-D7B7-A10F-BA17047659BB}"/>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B57CAE8-3D61-30AE-315D-D7DF0BA82077}"/>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A5602C0A-84B7-73DA-749B-1507611DBA0A}"/>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93C396C-60EB-4625-51CB-A82CB857141F}"/>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F9839BB2-BB37-DCEF-A4B8-E88D6384B8C1}"/>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AB8BB2-12ED-9BC0-35B6-BEA76D4773C2}"/>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93EFE8E4-B8F5-3399-B610-F194A99C8635}"/>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03FDEC-D399-0EFA-BB92-F525FB0BB99D}"/>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EABBAFFF-3627-25F7-1315-B35AF116ABD0}"/>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287E303-3B50-C8D7-2C4B-4BFE50A0AB46}"/>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1F00D4A8-CD88-0246-60AB-442151036E65}"/>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5458C254-C786-E512-5362-CE04D92EFEC1}"/>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EAF7F0F9-88F5-F30F-D8DA-E14A3D3A2957}"/>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E7AF9A81-5BDF-E6B6-3060-A3FFD2988E8A}"/>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1F5FDE-D956-91F8-1972-120D98D08967}"/>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0E63A06-058A-BFDB-A49B-36C3E1634CAD}"/>
              </a:ext>
            </a:extLst>
          </p:cNvPr>
          <p:cNvCxnSpPr>
            <a:cxnSpLocks/>
          </p:cNvCxnSpPr>
          <p:nvPr/>
        </p:nvCxnSpPr>
        <p:spPr>
          <a:xfrm>
            <a:off x="6288293" y="1802363"/>
            <a:ext cx="7322" cy="334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B1CB181-C455-0662-DC79-4E5B79E51E6E}"/>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Prompts, Images and Feedback †</a:t>
            </a:r>
          </a:p>
        </p:txBody>
      </p:sp>
      <p:sp>
        <p:nvSpPr>
          <p:cNvPr id="89" name="TextBox 88">
            <a:extLst>
              <a:ext uri="{FF2B5EF4-FFF2-40B4-BE49-F238E27FC236}">
                <a16:creationId xmlns:a16="http://schemas.microsoft.com/office/drawing/2014/main" id="{EF196F0E-94BD-B1D5-B939-2BB66D921922}"/>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8B671B5C-3DA7-4752-5BC8-CAAE329616CE}"/>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8C152BE3-FBAE-BFE1-8145-65A696FA2BB9}"/>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7DBB0D4C-B765-8527-364D-56C4432C1DC1}"/>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B12A6298-2C91-4EBD-A2AD-C82DECA2B5CC}"/>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83749BB-A998-4237-818A-6E4B3E24CE5B}"/>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D6D2915-C42C-4913-1880-A2FFF78087AE}"/>
              </a:ext>
            </a:extLst>
          </p:cNvPr>
          <p:cNvSpPr txBox="1"/>
          <p:nvPr/>
        </p:nvSpPr>
        <p:spPr>
          <a:xfrm>
            <a:off x="9441813" y="794422"/>
            <a:ext cx="2628441" cy="2934778"/>
          </a:xfrm>
          <a:prstGeom prst="rect">
            <a:avLst/>
          </a:prstGeom>
          <a:noFill/>
        </p:spPr>
        <p:txBody>
          <a:bodyPr wrap="square" rtlCol="0">
            <a:spAutoFit/>
          </a:bodyPr>
          <a:lstStyle/>
          <a:p>
            <a:pPr algn="l">
              <a:lnSpc>
                <a:spcPct val="110000"/>
              </a:lnSpc>
              <a:spcBef>
                <a:spcPts val="900"/>
              </a:spcBef>
            </a:pPr>
            <a:r>
              <a:rPr lang="en-US" dirty="0"/>
              <a:t>Prompt and/or images are sent through the brand filter to the Firefly API for processing. </a:t>
            </a:r>
          </a:p>
          <a:p>
            <a:pPr algn="l">
              <a:lnSpc>
                <a:spcPct val="110000"/>
              </a:lnSpc>
              <a:spcBef>
                <a:spcPts val="900"/>
              </a:spcBef>
            </a:pPr>
            <a:br>
              <a:rPr lang="en-US" dirty="0"/>
            </a:br>
            <a:r>
              <a:rPr lang="en-US" dirty="0"/>
              <a:t>The brand filter either has, or begins building contextual understanding of the request</a:t>
            </a:r>
          </a:p>
        </p:txBody>
      </p:sp>
    </p:spTree>
    <p:extLst>
      <p:ext uri="{BB962C8B-B14F-4D97-AF65-F5344CB8AC3E}">
        <p14:creationId xmlns:p14="http://schemas.microsoft.com/office/powerpoint/2010/main" val="58984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9C4A-185A-C8E5-D6DF-4E76338DE34B}"/>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C9BF5154-11ED-7291-1F1C-0A9A318D1751}"/>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1166F2DC-EB06-9EA7-A2B2-4AD291E4010B}"/>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CA77AB8B-3117-FC37-1A78-044784208EE3}"/>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DA32C185-04E9-3B08-D786-7BF75A9CC415}"/>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EB838E9-C920-7788-7C47-82050F6FFE6A}"/>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10D0510E-02DD-2243-56F7-A34D5749B53C}"/>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4293DC47-C77F-449D-F181-3FC33EFFF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45D7DE09-7475-6358-595D-688A56E8CD76}"/>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A8DF4C1A-44F5-9C1F-44F0-E417195EBD60}"/>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E5CAC01C-DF77-3B5D-3D6D-4A369F87F0CC}"/>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ED5175D7-6EB7-536C-E8DA-87E1F1B5EA80}"/>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C9CF4666-5678-B3EF-72FC-948EB09549BC}"/>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705115BE-1D8B-8623-F05D-230BA5EA069D}"/>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FC2C5D93-03EC-5DD5-7710-32A6164ABA8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1945C3C7-5173-EA2E-F92E-9862596F94AA}"/>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15C6ADA2-2D5E-F67D-DDC8-85B6C52C4891}"/>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F4339F37-2326-A504-F7AB-EDB6692765FB}"/>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F652B0D4-913B-D4AC-8FE3-F7DAB318DDDD}"/>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80E41F-F906-BB7D-4B08-A70E4A87F4E7}"/>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0908D99D-22DD-A02C-16D4-B7374A1789E2}"/>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BCCFD1ED-D9D8-F593-05C6-5E5AB7E4F210}"/>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5ADD02B1-058F-420F-662C-8156D89C657B}"/>
              </a:ext>
            </a:extLst>
          </p:cNvPr>
          <p:cNvCxnSpPr>
            <a:cxnSpLocks/>
          </p:cNvCxnSpPr>
          <p:nvPr/>
        </p:nvCxnSpPr>
        <p:spPr>
          <a:xfrm>
            <a:off x="6972586" y="3285243"/>
            <a:ext cx="22403" cy="19398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FC9A1D6-3247-0A79-C2D5-F49FD61A4AF7}"/>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Reprocess rejections</a:t>
            </a:r>
          </a:p>
        </p:txBody>
      </p:sp>
      <p:cxnSp>
        <p:nvCxnSpPr>
          <p:cNvPr id="35" name="Straight Arrow Connector 34">
            <a:extLst>
              <a:ext uri="{FF2B5EF4-FFF2-40B4-BE49-F238E27FC236}">
                <a16:creationId xmlns:a16="http://schemas.microsoft.com/office/drawing/2014/main" id="{C04FAAAE-06BF-AAD6-ECFD-CA2F58F78608}"/>
              </a:ext>
            </a:extLst>
          </p:cNvPr>
          <p:cNvCxnSpPr>
            <a:cxnSpLocks/>
          </p:cNvCxnSpPr>
          <p:nvPr/>
        </p:nvCxnSpPr>
        <p:spPr>
          <a:xfrm flipH="1" flipV="1">
            <a:off x="6851801" y="3285243"/>
            <a:ext cx="7343" cy="19398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824D02-B474-38CB-C6D1-8E7F22111E1C}"/>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Responses</a:t>
            </a:r>
          </a:p>
        </p:txBody>
      </p:sp>
      <p:cxnSp>
        <p:nvCxnSpPr>
          <p:cNvPr id="44" name="Straight Arrow Connector 43">
            <a:extLst>
              <a:ext uri="{FF2B5EF4-FFF2-40B4-BE49-F238E27FC236}">
                <a16:creationId xmlns:a16="http://schemas.microsoft.com/office/drawing/2014/main" id="{42C4264A-3E24-6917-FA0D-1EBFF8D24A7A}"/>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F7C294-D4B9-FCB4-EB0C-1677FB475944}"/>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C106C48F-4019-0836-C51A-63553B366741}"/>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C86C964-C44C-A4B5-4FB5-54BAE190D261}"/>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03E31C0-FA99-1BA5-3C47-740E04BDE205}"/>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A6AD7D6-D58C-5884-6615-5B6294988DE7}"/>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18202529-942D-6CAE-7CD2-7FC325221E48}"/>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1B03C1D5-6FCA-4E3F-4606-09846200D3CF}"/>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6D91402A-2CC4-FF56-8890-3E154058B539}"/>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5BB46CA1-8F48-8AB7-ECE1-3F4105D8EE9A}"/>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EDDF2DB-6345-77C5-0E2B-2CA25DA5C077}"/>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8B9DB1-9942-1111-58FB-A262609A879C}"/>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872852-FF1C-65FC-7975-892B4E8F884B}"/>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90D82134-C182-A9E0-8250-B42DC5A664D5}"/>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AA592960-672E-4558-26D5-A8363F74F6D8}"/>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0AC05A46-95E9-B9E2-5718-30D53A938A60}"/>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8EA4A0A1-A677-BD35-E543-D55639074D4E}"/>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8510E33A-7803-319D-D5FE-8EBE435F398D}"/>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BD28146-6860-3082-E43B-29522F9FACB8}"/>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4032E11-5247-5AF9-3D68-3E14C5C1CA22}"/>
              </a:ext>
            </a:extLst>
          </p:cNvPr>
          <p:cNvSpPr txBox="1"/>
          <p:nvPr/>
        </p:nvSpPr>
        <p:spPr>
          <a:xfrm>
            <a:off x="9441813" y="794422"/>
            <a:ext cx="2628441" cy="2209964"/>
          </a:xfrm>
          <a:prstGeom prst="rect">
            <a:avLst/>
          </a:prstGeom>
          <a:noFill/>
        </p:spPr>
        <p:txBody>
          <a:bodyPr wrap="square" rtlCol="0">
            <a:spAutoFit/>
          </a:bodyPr>
          <a:lstStyle/>
          <a:p>
            <a:pPr algn="l">
              <a:lnSpc>
                <a:spcPct val="110000"/>
              </a:lnSpc>
              <a:spcBef>
                <a:spcPts val="900"/>
              </a:spcBef>
            </a:pPr>
            <a:r>
              <a:rPr lang="en-US" dirty="0"/>
              <a:t>Firefly API provides responses to the brand filter which either approves or rejects it based on it’s level of knowledge of the brand guidelines.</a:t>
            </a:r>
          </a:p>
        </p:txBody>
      </p:sp>
    </p:spTree>
    <p:extLst>
      <p:ext uri="{BB962C8B-B14F-4D97-AF65-F5344CB8AC3E}">
        <p14:creationId xmlns:p14="http://schemas.microsoft.com/office/powerpoint/2010/main" val="4143106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0E86-6874-1940-1BAD-4F3620FD0A46}"/>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4E699AA6-F3F5-C26D-CFA5-A0B66685BE3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FBFE0B70-E013-51BF-E975-02ABC28377ED}"/>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24897FDC-4163-2B51-7125-1E9CED7FF98E}"/>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63816B1F-1749-4FA2-77E0-BBE9FAA8EFA6}"/>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E7F66F7C-3BCF-ECC3-FFD5-83FDEB1F67D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4D1BEBDF-D569-D818-7805-0C5DEC67AA4A}"/>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D153BB54-5EA0-39AD-FAF2-0C85F29A0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860C3E84-4A05-8EBC-C8A7-BA13AE650308}"/>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16C14B0E-AE00-B825-7EB4-BD4C9A046117}"/>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EB8BFCDA-C1DD-EC12-805C-5AD76D7C5B6A}"/>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90FA7C7-E1E5-1A4C-7D80-90C4BC111B54}"/>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B204770F-E94B-8F3C-A1A0-95797C4F55D2}"/>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C8074C73-F3C3-D573-B30B-C03DDC6EC2DC}"/>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236A5F9C-1861-6E22-9C50-861D6D528B46}"/>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07316842-6BAE-0738-92CB-45386CAE568B}"/>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F509FDC0-3F7D-F7D5-1D66-59C3911879B8}"/>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31DF36D9-CB64-2BE0-7AEC-34FADEC586C8}"/>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233AC023-CB08-D525-617C-17E18D0AEA22}"/>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D1E0FC-B7D0-43F6-9434-CFC7D6514E14}"/>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355C0704-031E-68EF-8BC6-29C3A952764E}"/>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9F67AA2-2090-1784-9AE0-7CB240F3B9A6}"/>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0946B5F-AD9C-4E31-7D11-A45DA4939537}"/>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35DDA-6FE8-B95D-834A-324A755CA95C}"/>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D1A830BC-168D-FED7-6C49-518B0F1773D7}"/>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688132-EB3A-C8F3-FCD7-95A3B3D0449E}"/>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0CE05E39-02AA-9395-72AD-22BD5986FAAD}"/>
              </a:ext>
            </a:extLst>
          </p:cNvPr>
          <p:cNvCxnSpPr>
            <a:cxnSpLocks/>
          </p:cNvCxnSpPr>
          <p:nvPr/>
        </p:nvCxnSpPr>
        <p:spPr>
          <a:xfrm flipH="1" flipV="1">
            <a:off x="7275552" y="1659456"/>
            <a:ext cx="7344" cy="12904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EE02BF1-628D-5E77-0771-463E3DD19BCB}"/>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On-Brand</a:t>
            </a:r>
            <a:br>
              <a:rPr lang="en-US" sz="1000" dirty="0">
                <a:solidFill>
                  <a:srgbClr val="FF0000"/>
                </a:solidFill>
              </a:rPr>
            </a:br>
            <a:r>
              <a:rPr lang="en-US" sz="1000" dirty="0">
                <a:solidFill>
                  <a:srgbClr val="FF0000"/>
                </a:solidFill>
              </a:rPr>
              <a:t>Filtered Responses</a:t>
            </a:r>
          </a:p>
        </p:txBody>
      </p:sp>
      <p:cxnSp>
        <p:nvCxnSpPr>
          <p:cNvPr id="47" name="Straight Arrow Connector 46">
            <a:extLst>
              <a:ext uri="{FF2B5EF4-FFF2-40B4-BE49-F238E27FC236}">
                <a16:creationId xmlns:a16="http://schemas.microsoft.com/office/drawing/2014/main" id="{18765060-7DA3-0A01-0077-97FA7D18874B}"/>
              </a:ext>
            </a:extLst>
          </p:cNvPr>
          <p:cNvCxnSpPr>
            <a:cxnSpLocks/>
          </p:cNvCxnSpPr>
          <p:nvPr/>
        </p:nvCxnSpPr>
        <p:spPr>
          <a:xfrm flipH="1" flipV="1">
            <a:off x="2676163" y="1802363"/>
            <a:ext cx="3373608" cy="4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E09FD1F-BB28-E99A-45C6-AC4FADE02454}"/>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On-Brand Filtered Responses</a:t>
            </a:r>
          </a:p>
        </p:txBody>
      </p:sp>
      <p:cxnSp>
        <p:nvCxnSpPr>
          <p:cNvPr id="53" name="Straight Arrow Connector 52">
            <a:extLst>
              <a:ext uri="{FF2B5EF4-FFF2-40B4-BE49-F238E27FC236}">
                <a16:creationId xmlns:a16="http://schemas.microsoft.com/office/drawing/2014/main" id="{895062E2-8A77-82F4-300F-DDD47909728D}"/>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F00C3DB-75F2-67EA-39CB-F25DDD881DD7}"/>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6CBB40F3-6DB0-B7EC-6370-544A240B95A8}"/>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0EC853B6-52A3-1498-5D53-4D81B3496BC8}"/>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09EEDAE3-E2F5-1837-6EDF-937A8B66F61B}"/>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CEC9E504-114F-137A-B203-CE46B1BEFABE}"/>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EB506AA-1F1C-6927-694C-4731807B89DA}"/>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119F62-48AA-5457-B042-5094EB7346D7}"/>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9D8F41-7796-A0E2-EE8B-1784F758BAE4}"/>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40E4A186-4A0D-FF18-101A-AC4897ADFEC5}"/>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CF2EAAE0-F825-4FD9-C389-86014AAD1F6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3BFE8B4D-08A2-020B-0E37-67B768969E14}"/>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F6AF3C0D-778E-904F-AF4E-DC25EF9A29DC}"/>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FE7FE8C5-68E0-5EF9-CB5A-74E42557D132}"/>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19D574F-2C80-7D69-B3E0-79986BBC3F70}"/>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7C768D-35B6-6138-371C-73631AB4A440}"/>
              </a:ext>
            </a:extLst>
          </p:cNvPr>
          <p:cNvSpPr txBox="1"/>
          <p:nvPr/>
        </p:nvSpPr>
        <p:spPr>
          <a:xfrm>
            <a:off x="9441813" y="794422"/>
            <a:ext cx="2628441" cy="2209964"/>
          </a:xfrm>
          <a:prstGeom prst="rect">
            <a:avLst/>
          </a:prstGeom>
          <a:noFill/>
        </p:spPr>
        <p:txBody>
          <a:bodyPr wrap="square" rtlCol="0">
            <a:spAutoFit/>
          </a:bodyPr>
          <a:lstStyle/>
          <a:p>
            <a:pPr algn="l">
              <a:lnSpc>
                <a:spcPct val="110000"/>
              </a:lnSpc>
              <a:spcBef>
                <a:spcPts val="900"/>
              </a:spcBef>
            </a:pPr>
            <a:r>
              <a:rPr lang="en-US" dirty="0"/>
              <a:t>Once satisfied that the content meets brand guidelines as it is aware of them, the brand filter returns the response copy or image to the user via the chatbot UI.</a:t>
            </a:r>
          </a:p>
        </p:txBody>
      </p:sp>
    </p:spTree>
    <p:extLst>
      <p:ext uri="{BB962C8B-B14F-4D97-AF65-F5344CB8AC3E}">
        <p14:creationId xmlns:p14="http://schemas.microsoft.com/office/powerpoint/2010/main" val="604887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0E3FF-0A62-8D5A-114D-460917BE8CC6}"/>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6C51F5D9-6610-F8B4-13D7-02F810A37C3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0FEE2AC9-1183-D7C4-08DF-D85E13ED71DD}"/>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9D3D7B59-042B-3BF3-7BBC-17D4CD492A49}"/>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36E7E5FC-0449-DBAF-FD81-F6BE0DE97B87}"/>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A7A5743-DC59-55E5-1FFC-5A4DEEB264A3}"/>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34DFB660-C480-94AB-6A3D-1566C959F27F}"/>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400BF212-63D0-9584-4390-3848C9590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18E66404-6C99-34F9-FDFE-E2E5242F3E23}"/>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5983067F-CD1D-2EF0-6F00-7B4E5C27288E}"/>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BD1AE310-F95F-787F-0AA1-765CA33CA72D}"/>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4AB3B911-1F7E-0440-8A71-7B6BEB1E35E9}"/>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20E63168-8DBF-9AC1-84E9-44F387424FE8}"/>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F7D0E01D-5248-EF03-4438-945465238FD4}"/>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03D0B71E-7539-80AA-1545-13358A0FD062}"/>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5C24A8E1-58DB-BE0A-C4B6-746D1A75D6CF}"/>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A5391074-4204-180A-01F1-0D881498F5CB}"/>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86B2866D-F53B-DA8B-2010-1B030175FE04}"/>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E309DE06-6428-9D33-87FF-090E3C0E950E}"/>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37A13F-5B06-5577-F526-3487CC0196E9}"/>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Prompts, Images and Feedback †</a:t>
            </a:r>
          </a:p>
        </p:txBody>
      </p:sp>
      <p:sp>
        <p:nvSpPr>
          <p:cNvPr id="18" name="Rounded Rectangle 17">
            <a:extLst>
              <a:ext uri="{FF2B5EF4-FFF2-40B4-BE49-F238E27FC236}">
                <a16:creationId xmlns:a16="http://schemas.microsoft.com/office/drawing/2014/main" id="{E2571D81-E83A-5D54-2574-5B562594AB2E}"/>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D5A0914B-F358-1032-EDFA-ACF0DDAA9366}"/>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47CB9614-98D9-00A2-7BBE-455EDED8982C}"/>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D60D91-5215-34AD-169F-065F730F3BDF}"/>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C3E73113-8BA9-4A7C-4F14-E2A066309494}"/>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82A44B8-BC06-1357-2591-5CA22BAC60A6}"/>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072AABEC-A41A-7C6F-C5B4-3436661D99AD}"/>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3AA1B1A-6541-3A28-AC8A-0E7AE0905055}"/>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2EDFD623-C6BD-F642-2DAF-FB62F47D167B}"/>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F1ACA03-D06B-410D-3805-081792B4F648}"/>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656FC83-5093-E037-D1D8-1BCA388A2C74}"/>
              </a:ext>
            </a:extLst>
          </p:cNvPr>
          <p:cNvCxnSpPr>
            <a:cxnSpLocks/>
          </p:cNvCxnSpPr>
          <p:nvPr/>
        </p:nvCxnSpPr>
        <p:spPr>
          <a:xfrm>
            <a:off x="1589124" y="3419063"/>
            <a:ext cx="0" cy="1540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29201D4-3BD9-17EC-1422-7D26D5F72D39}"/>
              </a:ext>
            </a:extLst>
          </p:cNvPr>
          <p:cNvSpPr txBox="1"/>
          <p:nvPr/>
        </p:nvSpPr>
        <p:spPr>
          <a:xfrm rot="16200000">
            <a:off x="152718" y="3385227"/>
            <a:ext cx="2402583" cy="422423"/>
          </a:xfrm>
          <a:prstGeom prst="rect">
            <a:avLst/>
          </a:prstGeom>
          <a:noFill/>
        </p:spPr>
        <p:txBody>
          <a:bodyPr wrap="square" rtlCol="0">
            <a:spAutoFit/>
          </a:bodyPr>
          <a:lstStyle/>
          <a:p>
            <a:pPr algn="l">
              <a:lnSpc>
                <a:spcPct val="110000"/>
              </a:lnSpc>
              <a:spcBef>
                <a:spcPts val="900"/>
              </a:spcBef>
            </a:pPr>
            <a:r>
              <a:rPr lang="en-US" sz="1000" dirty="0">
                <a:solidFill>
                  <a:srgbClr val="FF0000"/>
                </a:solidFill>
              </a:rPr>
              <a:t>On-Brand Filtered Responses</a:t>
            </a:r>
            <a:br>
              <a:rPr lang="en-US" sz="1000" dirty="0">
                <a:solidFill>
                  <a:srgbClr val="FF0000"/>
                </a:solidFill>
              </a:rPr>
            </a:br>
            <a:r>
              <a:rPr lang="en-US" sz="1000" dirty="0">
                <a:solidFill>
                  <a:srgbClr val="FF0000"/>
                </a:solidFill>
              </a:rPr>
              <a:t>Sent to workflow for final approval</a:t>
            </a:r>
          </a:p>
        </p:txBody>
      </p:sp>
      <p:grpSp>
        <p:nvGrpSpPr>
          <p:cNvPr id="84" name="Group 83">
            <a:extLst>
              <a:ext uri="{FF2B5EF4-FFF2-40B4-BE49-F238E27FC236}">
                <a16:creationId xmlns:a16="http://schemas.microsoft.com/office/drawing/2014/main" id="{24982BB3-C781-BC85-CE5E-B467F5434213}"/>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97DFB7EC-4533-52D0-5705-73D2A30B2990}"/>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9AF2FDF1-8F29-B6A0-0A28-87E83E37584F}"/>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8D3411E7-C3E0-D690-F969-484D835482A2}"/>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51E418-42A4-2469-BA7B-0715C903FB42}"/>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2E4CA8-F2B1-FEDE-9093-D50DC06CC6B1}"/>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B89CD87-C33D-7AA1-FB21-F24E8D715671}"/>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54E05AEA-096A-0CE3-BE56-6CABD94DEDD9}"/>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1CE9D321-75C0-22BC-7F0C-3ED2130055B9}"/>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EE4A6879-3813-8CD9-0CC9-D0F8BD010BAB}"/>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B1582F87-50E4-D9B4-CCA6-75B08D17AF13}"/>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2EE8A530-0FD4-666C-1EDB-E4A258824559}"/>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566DBFF-D55F-191F-D54F-AD7707BBEA9E}"/>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6FAB76-FE2E-1521-83CC-1D996611B1FD}"/>
              </a:ext>
            </a:extLst>
          </p:cNvPr>
          <p:cNvSpPr txBox="1"/>
          <p:nvPr/>
        </p:nvSpPr>
        <p:spPr>
          <a:xfrm>
            <a:off x="9441813" y="794422"/>
            <a:ext cx="2628441" cy="2514663"/>
          </a:xfrm>
          <a:prstGeom prst="rect">
            <a:avLst/>
          </a:prstGeom>
          <a:noFill/>
        </p:spPr>
        <p:txBody>
          <a:bodyPr wrap="square" rtlCol="0">
            <a:spAutoFit/>
          </a:bodyPr>
          <a:lstStyle/>
          <a:p>
            <a:pPr algn="l">
              <a:lnSpc>
                <a:spcPct val="110000"/>
              </a:lnSpc>
              <a:spcBef>
                <a:spcPts val="900"/>
              </a:spcBef>
            </a:pPr>
            <a:r>
              <a:rPr lang="en-US" dirty="0"/>
              <a:t>At this point the user has the option of accepting the results and passing them off to the final approval workflow, or asking the AI to make further edits, starting the process over.</a:t>
            </a:r>
          </a:p>
        </p:txBody>
      </p:sp>
    </p:spTree>
    <p:extLst>
      <p:ext uri="{BB962C8B-B14F-4D97-AF65-F5344CB8AC3E}">
        <p14:creationId xmlns:p14="http://schemas.microsoft.com/office/powerpoint/2010/main" val="1567903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B8B8-B735-41AD-5EF0-0A15D2CC5739}"/>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6BD7C3B-C1CA-F7EC-BE83-65EBDE9ACFAE}"/>
              </a:ext>
            </a:extLst>
          </p:cNvPr>
          <p:cNvSpPr/>
          <p:nvPr/>
        </p:nvSpPr>
        <p:spPr>
          <a:xfrm rot="5400000">
            <a:off x="6308125" y="2048042"/>
            <a:ext cx="1254364" cy="4516209"/>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15DA08D1-CA25-A085-9225-95D03F78D3D0}"/>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41214D1B-B73E-C9CB-2F1B-D57DCE3B83F4}"/>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93370BC5-C315-DFBB-A2FE-71CF94A12A47}"/>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789D88A9-E94C-BC1D-D8D4-4D3C4FC6AF7C}"/>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A1E9EF8D-51E1-5753-2840-A3B579AA65F9}"/>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E6BD8F5C-619E-8D1C-B59C-8FA9A55E6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0C82B982-1330-0F14-8FD9-7175DE1E3485}"/>
              </a:ext>
            </a:extLst>
          </p:cNvPr>
          <p:cNvSpPr/>
          <p:nvPr/>
        </p:nvSpPr>
        <p:spPr>
          <a:xfrm>
            <a:off x="4028568" y="1004298"/>
            <a:ext cx="1549667" cy="4980844"/>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731F42A6-3143-0909-D381-72F608EF84B2}"/>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solidFill>
                  <a:srgbClr val="FF0000"/>
                </a:solidFill>
              </a:rPr>
              <a:t>Luminar API Gateway</a:t>
            </a:r>
          </a:p>
        </p:txBody>
      </p:sp>
      <p:sp>
        <p:nvSpPr>
          <p:cNvPr id="14" name="Rounded Rectangle 13">
            <a:extLst>
              <a:ext uri="{FF2B5EF4-FFF2-40B4-BE49-F238E27FC236}">
                <a16:creationId xmlns:a16="http://schemas.microsoft.com/office/drawing/2014/main" id="{6FAE9F9F-CA55-FA90-EC2B-D0CC0222F065}"/>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215C5A13-1564-3282-63B5-603BDF61C6F1}"/>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38D4B659-D4BA-3123-03D4-A93EE7618444}"/>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8B30C48F-21BB-5C11-7475-4884C3424A44}"/>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6BAD1B90-D62B-F266-86CC-FC6BF479798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E0231BD-8377-4BD1-E49E-17A448EF2A3E}"/>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32AFB7EC-7E1C-086D-3AFD-426100F9DDAB}"/>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DE156DAE-4C43-0AB4-4DE3-F519801A70E2}"/>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871A423B-9460-703C-E2DF-91BB19B8B4C1}"/>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377A00-BD8A-E3A1-13FA-6FE708E9DBF9}"/>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480D7667-DE93-2A69-6DA9-A20E9B91F8F4}"/>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91176CFE-D90C-2E1E-2722-B5E0E9F5C10E}"/>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D481F282-A591-60BF-EDEB-2B5750F763AE}"/>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D4F6B58-DA9A-3803-60B2-F378A422FACD}"/>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7C49A84E-6453-ED48-C946-716951C25922}"/>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E55C63D-E775-ECA9-5C20-A3B47E64BCC0}"/>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31B3189B-C912-0748-C653-56B94C7948DF}"/>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D1BFE3D-A251-5818-79EE-C91BB4832589}"/>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389F4D82-CDFE-B987-AB82-4E59DD36D103}"/>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028925-B113-BD08-3EA0-9141BA6CE861}"/>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32E754EF-EB48-5AC5-A204-CCD4A7706DC1}"/>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C0F325-63D2-3B87-1410-0102E2DD37A9}"/>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EA1241C6-CCA3-58C3-5622-E4516F1FC2AD}"/>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07EB2ABF-CB7C-6126-63EB-E54B1DD46D94}"/>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DA753176-63E1-D2D8-8266-F79CE3BBC968}"/>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0D91CCB6-C9E5-5535-0354-228D09C8A142}"/>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8AEB1F-CAE2-1432-57F6-FF59721E489C}"/>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6F664A-5333-6D02-0F25-A9543CCB028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999486F-D65C-D955-185E-37EFE8259435}"/>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9" name="TextBox 88">
            <a:extLst>
              <a:ext uri="{FF2B5EF4-FFF2-40B4-BE49-F238E27FC236}">
                <a16:creationId xmlns:a16="http://schemas.microsoft.com/office/drawing/2014/main" id="{1190EBDF-BC8B-339F-DC6D-20E8F38A0CE7}"/>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solidFill>
                  <a:srgbClr val="FF0000"/>
                </a:solidFill>
              </a:rPr>
              <a:t>Responsible for infrastructure:</a:t>
            </a:r>
          </a:p>
          <a:p>
            <a:pPr marL="171450" indent="-171450" algn="l">
              <a:lnSpc>
                <a:spcPct val="110000"/>
              </a:lnSpc>
              <a:buFont typeface="Arial" panose="020B0604020202020204" pitchFamily="34" charset="0"/>
              <a:buChar char="•"/>
            </a:pPr>
            <a:r>
              <a:rPr lang="en-US" sz="1000" dirty="0">
                <a:solidFill>
                  <a:srgbClr val="FF0000"/>
                </a:solidFill>
              </a:rPr>
              <a:t>Routing</a:t>
            </a:r>
          </a:p>
          <a:p>
            <a:pPr marL="171450" indent="-171450" algn="l">
              <a:lnSpc>
                <a:spcPct val="110000"/>
              </a:lnSpc>
              <a:buFont typeface="Arial" panose="020B0604020202020204" pitchFamily="34" charset="0"/>
              <a:buChar char="•"/>
            </a:pPr>
            <a:r>
              <a:rPr lang="en-US" sz="1000" dirty="0">
                <a:solidFill>
                  <a:srgbClr val="FF0000"/>
                </a:solidFill>
              </a:rPr>
              <a:t>monitoring traffic</a:t>
            </a:r>
          </a:p>
          <a:p>
            <a:pPr marL="171450" indent="-171450" algn="l">
              <a:lnSpc>
                <a:spcPct val="110000"/>
              </a:lnSpc>
              <a:buFont typeface="Arial" panose="020B0604020202020204" pitchFamily="34" charset="0"/>
              <a:buChar char="•"/>
            </a:pPr>
            <a:r>
              <a:rPr lang="en-US" sz="1000" dirty="0">
                <a:solidFill>
                  <a:srgbClr val="FF0000"/>
                </a:solidFill>
              </a:rPr>
              <a:t>logging </a:t>
            </a:r>
          </a:p>
          <a:p>
            <a:pPr marL="171450" indent="-171450" algn="l">
              <a:lnSpc>
                <a:spcPct val="110000"/>
              </a:lnSpc>
              <a:buFont typeface="Arial" panose="020B0604020202020204" pitchFamily="34" charset="0"/>
              <a:buChar char="•"/>
            </a:pPr>
            <a:r>
              <a:rPr lang="en-US" sz="1000" dirty="0" err="1">
                <a:solidFill>
                  <a:srgbClr val="FF0000"/>
                </a:solidFill>
              </a:rPr>
              <a:t>etc</a:t>
            </a:r>
            <a:r>
              <a:rPr lang="en-US" sz="1000" dirty="0">
                <a:solidFill>
                  <a:srgbClr val="FF0000"/>
                </a:solidFill>
              </a:rPr>
              <a:t>…</a:t>
            </a:r>
          </a:p>
        </p:txBody>
      </p:sp>
      <p:sp>
        <p:nvSpPr>
          <p:cNvPr id="90" name="Rounded Rectangle 89">
            <a:extLst>
              <a:ext uri="{FF2B5EF4-FFF2-40B4-BE49-F238E27FC236}">
                <a16:creationId xmlns:a16="http://schemas.microsoft.com/office/drawing/2014/main" id="{FB7379FD-D879-3AE0-0FC2-E9E773A87260}"/>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2E7D4BCF-473A-2E62-9CC3-382DDD36BE6F}"/>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C0160F10-27AF-8227-EB2B-A690402E0EF8}"/>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BAEA26AC-82E2-A3C0-6B31-D810516C0764}"/>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9C0C304-6163-79E2-48D0-CEA4C760F656}"/>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7CAED65-C3EB-8FFF-387A-529113D999B8}"/>
              </a:ext>
            </a:extLst>
          </p:cNvPr>
          <p:cNvSpPr txBox="1"/>
          <p:nvPr/>
        </p:nvSpPr>
        <p:spPr>
          <a:xfrm>
            <a:off x="9441813" y="794422"/>
            <a:ext cx="2628441" cy="2514663"/>
          </a:xfrm>
          <a:prstGeom prst="rect">
            <a:avLst/>
          </a:prstGeom>
          <a:noFill/>
        </p:spPr>
        <p:txBody>
          <a:bodyPr wrap="square" rtlCol="0">
            <a:spAutoFit/>
          </a:bodyPr>
          <a:lstStyle/>
          <a:p>
            <a:pPr algn="l">
              <a:lnSpc>
                <a:spcPct val="110000"/>
              </a:lnSpc>
              <a:spcBef>
                <a:spcPts val="900"/>
              </a:spcBef>
            </a:pPr>
            <a:r>
              <a:rPr lang="en-US" dirty="0"/>
              <a:t>All traffic between the chatbot UI, brand filter, Firefly and 3</a:t>
            </a:r>
            <a:r>
              <a:rPr lang="en-US" baseline="30000" dirty="0"/>
              <a:t>rd</a:t>
            </a:r>
            <a:r>
              <a:rPr lang="en-US" dirty="0"/>
              <a:t> party APIs goes through the Luminar API gateway for monitoring, logging and other infrastructure duties.</a:t>
            </a:r>
          </a:p>
        </p:txBody>
      </p:sp>
    </p:spTree>
    <p:extLst>
      <p:ext uri="{BB962C8B-B14F-4D97-AF65-F5344CB8AC3E}">
        <p14:creationId xmlns:p14="http://schemas.microsoft.com/office/powerpoint/2010/main" val="359291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9287-CE8B-BA36-6B09-1B2D059C746A}"/>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4F9FC8F1-7FCC-5EFA-97D8-A01F0C87B6FB}"/>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D5A82957-0626-30B4-3622-C1CECFD9BFD0}"/>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E15E77C-7FD8-B19E-1053-A72D3610426B}"/>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4EAA33C5-54CF-FE04-CECA-289FA2F1AE19}"/>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F43E7442-BBBF-5879-87BB-F4F4E9A0BD7D}"/>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4F64F73F-E944-9059-8F91-722B8230177B}"/>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9F4F7ED9-4E6C-335D-950D-DE0B16EDD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B317806E-562D-6094-47C6-9C1ED2962CE8}"/>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B9E25A0C-EBDD-999A-8077-6170CFF9FF31}"/>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114BF8CE-E0E2-6D1F-7991-8EAE440BCC3C}"/>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1A85762-CD4E-4F52-0E20-01B6B250946E}"/>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29FA8875-2C4E-9D45-5F27-70C8136D4505}"/>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EBC3E97B-FC07-6F89-6A91-F9EBC1F913D0}"/>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1B93BBFB-9EB0-8E52-6AE3-C1634B129B9C}"/>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D9860FD-7AAE-3487-84BD-8F9AFBFB2DBC}"/>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947C58E9-009D-6D46-8C6F-8EBB199A4926}"/>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66BDD414-F9A9-B12F-3F5F-0E2F65F5C837}"/>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9AB67525-1A28-A0A4-2B43-65605BC086C6}"/>
              </a:ext>
            </a:extLst>
          </p:cNvPr>
          <p:cNvCxnSpPr>
            <a:cxnSpLocks/>
          </p:cNvCxnSpPr>
          <p:nvPr/>
        </p:nvCxnSpPr>
        <p:spPr>
          <a:xfrm>
            <a:off x="2691251" y="1692067"/>
            <a:ext cx="340474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8F00BB-190A-B724-9F2F-AE123538FAA5}"/>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solidFill>
                  <a:srgbClr val="FF0000"/>
                </a:solidFill>
              </a:rPr>
              <a:t>Prompts, Images and Feedback †</a:t>
            </a:r>
          </a:p>
        </p:txBody>
      </p:sp>
      <p:sp>
        <p:nvSpPr>
          <p:cNvPr id="18" name="Rounded Rectangle 17">
            <a:extLst>
              <a:ext uri="{FF2B5EF4-FFF2-40B4-BE49-F238E27FC236}">
                <a16:creationId xmlns:a16="http://schemas.microsoft.com/office/drawing/2014/main" id="{49A3487D-C2C8-8604-7432-E762210A3B45}"/>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4F221780-7079-04C2-7F0E-7B3D5BA09441}"/>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77A26E02-08F6-B47F-5332-09690EFA81A3}"/>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DBBE191-77F4-F889-8F30-94E96D2AB8EE}"/>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B70B1BEA-826F-E5C0-F5CE-B1143AF61A44}"/>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4FD556E-3C0D-8F83-9470-501810A96512}"/>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AD67FA66-CD00-9F35-6BD8-27EB0F84DF5B}"/>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19298D-20BE-0CCA-75AD-A6F623C60CCF}"/>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16879271-1E4D-9643-22B1-FB398365AEF5}"/>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D4C14F6-D36B-117F-5077-84577393A50C}"/>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F86A9E04-7DC5-FA49-9403-EE22E8FFBC5B}"/>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5C1F357-5007-E318-593D-DB86FF8A6A54}"/>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grpSp>
        <p:nvGrpSpPr>
          <p:cNvPr id="84" name="Group 83">
            <a:extLst>
              <a:ext uri="{FF2B5EF4-FFF2-40B4-BE49-F238E27FC236}">
                <a16:creationId xmlns:a16="http://schemas.microsoft.com/office/drawing/2014/main" id="{D252A8A7-9DE9-298E-02A2-06F4950AD596}"/>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AD1F0D2F-15A4-E5CD-4F9F-C27870D54053}"/>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3247C113-15A9-94DD-A7D2-893740A2C4D5}"/>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34B8C59F-F0D2-B5ED-B37A-F1C75EF2959B}"/>
              </a:ext>
            </a:extLst>
          </p:cNvPr>
          <p:cNvCxnSpPr>
            <a:cxnSpLocks/>
          </p:cNvCxnSpPr>
          <p:nvPr/>
        </p:nvCxnSpPr>
        <p:spPr>
          <a:xfrm>
            <a:off x="7408328" y="2933888"/>
            <a:ext cx="2970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6D6E169-0EF3-5638-1227-91DC0CA74A04}"/>
              </a:ext>
            </a:extLst>
          </p:cNvPr>
          <p:cNvCxnSpPr>
            <a:cxnSpLocks/>
          </p:cNvCxnSpPr>
          <p:nvPr/>
        </p:nvCxnSpPr>
        <p:spPr>
          <a:xfrm flipH="1">
            <a:off x="7364952" y="3028011"/>
            <a:ext cx="3233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1072E5-03CF-612D-0B96-B4DAA7BFC1EA}"/>
              </a:ext>
            </a:extLst>
          </p:cNvPr>
          <p:cNvCxnSpPr>
            <a:cxnSpLocks/>
          </p:cNvCxnSpPr>
          <p:nvPr/>
        </p:nvCxnSpPr>
        <p:spPr>
          <a:xfrm>
            <a:off x="6288293" y="1802363"/>
            <a:ext cx="7322" cy="3348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EFFB2F-A191-0310-8F19-2D7F2446FD70}"/>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solidFill>
                  <a:srgbClr val="FF0000"/>
                </a:solidFill>
              </a:rPr>
              <a:t>Prompts, Images and Feedback †</a:t>
            </a:r>
          </a:p>
        </p:txBody>
      </p:sp>
      <p:sp>
        <p:nvSpPr>
          <p:cNvPr id="89" name="TextBox 88">
            <a:extLst>
              <a:ext uri="{FF2B5EF4-FFF2-40B4-BE49-F238E27FC236}">
                <a16:creationId xmlns:a16="http://schemas.microsoft.com/office/drawing/2014/main" id="{6932827A-901C-A1BC-7A12-D2F9DEF162CA}"/>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1445F93A-4B50-5D22-0B0C-5D1D8216DA2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FF457E18-995F-91CF-F1BF-0827F02FF8EB}"/>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59EAB6CC-255F-0EF2-AD46-40E1B75AB994}"/>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717A0094-B77A-36A9-D6F0-B35E54E62B4B}"/>
              </a:ext>
            </a:extLst>
          </p:cNvPr>
          <p:cNvCxnSpPr>
            <a:cxnSpLocks/>
          </p:cNvCxnSpPr>
          <p:nvPr/>
        </p:nvCxnSpPr>
        <p:spPr>
          <a:xfrm>
            <a:off x="7400416" y="3357275"/>
            <a:ext cx="548508" cy="17197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F8169CA-62F2-710E-3147-783B48B0F129}"/>
              </a:ext>
            </a:extLst>
          </p:cNvPr>
          <p:cNvCxnSpPr>
            <a:cxnSpLocks/>
          </p:cNvCxnSpPr>
          <p:nvPr/>
        </p:nvCxnSpPr>
        <p:spPr>
          <a:xfrm flipH="1" flipV="1">
            <a:off x="7275552" y="3375536"/>
            <a:ext cx="537527" cy="17014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9E01E1-2A13-9963-AD7D-900E969C0AC2}"/>
              </a:ext>
            </a:extLst>
          </p:cNvPr>
          <p:cNvSpPr txBox="1"/>
          <p:nvPr/>
        </p:nvSpPr>
        <p:spPr>
          <a:xfrm>
            <a:off x="9441813" y="794422"/>
            <a:ext cx="2628441" cy="3964290"/>
          </a:xfrm>
          <a:prstGeom prst="rect">
            <a:avLst/>
          </a:prstGeom>
          <a:noFill/>
        </p:spPr>
        <p:txBody>
          <a:bodyPr wrap="square" rtlCol="0">
            <a:spAutoFit/>
          </a:bodyPr>
          <a:lstStyle/>
          <a:p>
            <a:pPr algn="l">
              <a:lnSpc>
                <a:spcPct val="110000"/>
              </a:lnSpc>
              <a:spcBef>
                <a:spcPts val="900"/>
              </a:spcBef>
            </a:pPr>
            <a:r>
              <a:rPr lang="en-US" dirty="0"/>
              <a:t>Training of the filter is handled by user feedback, Amazon products like </a:t>
            </a:r>
            <a:r>
              <a:rPr lang="en-US" dirty="0" err="1"/>
              <a:t>Rekognition</a:t>
            </a:r>
            <a:r>
              <a:rPr lang="en-US" dirty="0"/>
              <a:t>, Comprehend, and </a:t>
            </a:r>
            <a:r>
              <a:rPr lang="en-US" dirty="0" err="1"/>
              <a:t>SageMaker</a:t>
            </a:r>
            <a:r>
              <a:rPr lang="en-US" dirty="0"/>
              <a:t> as well as other 3</a:t>
            </a:r>
            <a:r>
              <a:rPr lang="en-US" baseline="30000" dirty="0"/>
              <a:t>rd</a:t>
            </a:r>
            <a:r>
              <a:rPr lang="en-US" dirty="0"/>
              <a:t> party APIs.</a:t>
            </a:r>
          </a:p>
          <a:p>
            <a:pPr algn="l">
              <a:lnSpc>
                <a:spcPct val="110000"/>
              </a:lnSpc>
              <a:spcBef>
                <a:spcPts val="900"/>
              </a:spcBef>
            </a:pPr>
            <a:endParaRPr lang="en-US" dirty="0"/>
          </a:p>
          <a:p>
            <a:pPr algn="l">
              <a:lnSpc>
                <a:spcPct val="110000"/>
              </a:lnSpc>
              <a:spcBef>
                <a:spcPts val="900"/>
              </a:spcBef>
            </a:pPr>
            <a:r>
              <a:rPr lang="en-US" dirty="0"/>
              <a:t>Over time, as the brand filter gets smarter, content quality and speed of response will increase.</a:t>
            </a:r>
          </a:p>
        </p:txBody>
      </p:sp>
    </p:spTree>
    <p:extLst>
      <p:ext uri="{BB962C8B-B14F-4D97-AF65-F5344CB8AC3E}">
        <p14:creationId xmlns:p14="http://schemas.microsoft.com/office/powerpoint/2010/main" val="75953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D557A-AF2A-71B1-0A0C-07295FA9FCB8}"/>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891C796F-89E1-A334-FCEB-FB2F07B5270E}"/>
              </a:ext>
            </a:extLst>
          </p:cNvPr>
          <p:cNvSpPr/>
          <p:nvPr/>
        </p:nvSpPr>
        <p:spPr>
          <a:xfrm rot="5400000">
            <a:off x="6308125" y="2048042"/>
            <a:ext cx="1254364" cy="451620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ounded Rectangle 1">
            <a:extLst>
              <a:ext uri="{FF2B5EF4-FFF2-40B4-BE49-F238E27FC236}">
                <a16:creationId xmlns:a16="http://schemas.microsoft.com/office/drawing/2014/main" id="{5CF66670-A105-B2D9-411E-7E833B9DCB24}"/>
              </a:ext>
            </a:extLst>
          </p:cNvPr>
          <p:cNvSpPr/>
          <p:nvPr/>
        </p:nvSpPr>
        <p:spPr>
          <a:xfrm>
            <a:off x="523982" y="10042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82A72196-52A4-7286-75BF-37290532786C}"/>
              </a:ext>
            </a:extLst>
          </p:cNvPr>
          <p:cNvSpPr txBox="1"/>
          <p:nvPr/>
        </p:nvSpPr>
        <p:spPr>
          <a:xfrm>
            <a:off x="1834873" y="689421"/>
            <a:ext cx="627095" cy="373692"/>
          </a:xfrm>
          <a:prstGeom prst="rect">
            <a:avLst/>
          </a:prstGeom>
          <a:noFill/>
        </p:spPr>
        <p:txBody>
          <a:bodyPr wrap="none" rtlCol="0">
            <a:spAutoFit/>
          </a:bodyPr>
          <a:lstStyle/>
          <a:p>
            <a:pPr algn="l">
              <a:lnSpc>
                <a:spcPct val="110000"/>
              </a:lnSpc>
              <a:spcBef>
                <a:spcPts val="900"/>
              </a:spcBef>
            </a:pPr>
            <a:r>
              <a:rPr lang="en-US" dirty="0"/>
              <a:t>AEM</a:t>
            </a:r>
          </a:p>
        </p:txBody>
      </p:sp>
      <p:sp>
        <p:nvSpPr>
          <p:cNvPr id="6" name="Rounded Rectangle 5">
            <a:extLst>
              <a:ext uri="{FF2B5EF4-FFF2-40B4-BE49-F238E27FC236}">
                <a16:creationId xmlns:a16="http://schemas.microsoft.com/office/drawing/2014/main" id="{7A8EF8BE-5CA7-BF1F-3089-6437082A99B4}"/>
              </a:ext>
            </a:extLst>
          </p:cNvPr>
          <p:cNvSpPr/>
          <p:nvPr/>
        </p:nvSpPr>
        <p:spPr>
          <a:xfrm>
            <a:off x="743356" y="1178495"/>
            <a:ext cx="2924710" cy="2899032"/>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4B83C97-1CDA-EDDF-C8B3-7E1B09B97EFF}"/>
              </a:ext>
            </a:extLst>
          </p:cNvPr>
          <p:cNvSpPr txBox="1"/>
          <p:nvPr/>
        </p:nvSpPr>
        <p:spPr>
          <a:xfrm>
            <a:off x="1700222" y="1129289"/>
            <a:ext cx="896399" cy="279948"/>
          </a:xfrm>
          <a:prstGeom prst="rect">
            <a:avLst/>
          </a:prstGeom>
          <a:noFill/>
        </p:spPr>
        <p:txBody>
          <a:bodyPr wrap="none" rtlCol="0">
            <a:spAutoFit/>
          </a:bodyPr>
          <a:lstStyle/>
          <a:p>
            <a:pPr algn="l">
              <a:lnSpc>
                <a:spcPct val="110000"/>
              </a:lnSpc>
              <a:spcBef>
                <a:spcPts val="900"/>
              </a:spcBef>
            </a:pPr>
            <a:r>
              <a:rPr lang="en-US" sz="1200" dirty="0"/>
              <a:t>AEM Assets</a:t>
            </a:r>
          </a:p>
        </p:txBody>
      </p:sp>
      <p:sp>
        <p:nvSpPr>
          <p:cNvPr id="9" name="TextBox 8">
            <a:extLst>
              <a:ext uri="{FF2B5EF4-FFF2-40B4-BE49-F238E27FC236}">
                <a16:creationId xmlns:a16="http://schemas.microsoft.com/office/drawing/2014/main" id="{5580E6E7-EB4E-1B7A-D6FD-2F54EBB5177E}"/>
              </a:ext>
            </a:extLst>
          </p:cNvPr>
          <p:cNvSpPr txBox="1"/>
          <p:nvPr/>
        </p:nvSpPr>
        <p:spPr>
          <a:xfrm rot="5400000">
            <a:off x="2575740" y="2793146"/>
            <a:ext cx="848309" cy="279948"/>
          </a:xfrm>
          <a:prstGeom prst="rect">
            <a:avLst/>
          </a:prstGeom>
          <a:noFill/>
        </p:spPr>
        <p:txBody>
          <a:bodyPr wrap="none" rtlCol="0">
            <a:spAutoFit/>
          </a:bodyPr>
          <a:lstStyle/>
          <a:p>
            <a:pPr algn="l">
              <a:lnSpc>
                <a:spcPct val="110000"/>
              </a:lnSpc>
              <a:spcBef>
                <a:spcPts val="900"/>
              </a:spcBef>
            </a:pPr>
            <a:r>
              <a:rPr lang="en-US" sz="1200" dirty="0"/>
              <a:t>Chatbot UI</a:t>
            </a:r>
          </a:p>
        </p:txBody>
      </p:sp>
      <p:pic>
        <p:nvPicPr>
          <p:cNvPr id="11" name="Picture 10" descr="A screenshot of a chat&#10;&#10;AI-generated content may be incorrect.">
            <a:extLst>
              <a:ext uri="{FF2B5EF4-FFF2-40B4-BE49-F238E27FC236}">
                <a16:creationId xmlns:a16="http://schemas.microsoft.com/office/drawing/2014/main" id="{B715007A-C53B-B88B-A4A9-A5FBFECCA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241" y="1360703"/>
            <a:ext cx="1302799" cy="2158853"/>
          </a:xfrm>
          <a:prstGeom prst="rect">
            <a:avLst/>
          </a:prstGeom>
        </p:spPr>
      </p:pic>
      <p:sp>
        <p:nvSpPr>
          <p:cNvPr id="12" name="Rounded Rectangle 11">
            <a:extLst>
              <a:ext uri="{FF2B5EF4-FFF2-40B4-BE49-F238E27FC236}">
                <a16:creationId xmlns:a16="http://schemas.microsoft.com/office/drawing/2014/main" id="{623CFBAB-7262-9027-EBFF-2A09BFA199BB}"/>
              </a:ext>
            </a:extLst>
          </p:cNvPr>
          <p:cNvSpPr/>
          <p:nvPr/>
        </p:nvSpPr>
        <p:spPr>
          <a:xfrm>
            <a:off x="4028568" y="1004298"/>
            <a:ext cx="1549667" cy="498084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17A30ED8-1996-EC9B-0DCB-E0C823B54A9A}"/>
              </a:ext>
            </a:extLst>
          </p:cNvPr>
          <p:cNvSpPr txBox="1"/>
          <p:nvPr/>
        </p:nvSpPr>
        <p:spPr>
          <a:xfrm>
            <a:off x="3991331" y="3626380"/>
            <a:ext cx="2236574" cy="381771"/>
          </a:xfrm>
          <a:prstGeom prst="rect">
            <a:avLst/>
          </a:prstGeom>
          <a:noFill/>
        </p:spPr>
        <p:txBody>
          <a:bodyPr wrap="none" rtlCol="0">
            <a:spAutoFit/>
          </a:bodyPr>
          <a:lstStyle/>
          <a:p>
            <a:pPr algn="l">
              <a:lnSpc>
                <a:spcPct val="110000"/>
              </a:lnSpc>
              <a:spcBef>
                <a:spcPts val="900"/>
              </a:spcBef>
            </a:pPr>
            <a:r>
              <a:rPr lang="en-US" dirty="0"/>
              <a:t>Luminar API Gateway</a:t>
            </a:r>
          </a:p>
        </p:txBody>
      </p:sp>
      <p:sp>
        <p:nvSpPr>
          <p:cNvPr id="14" name="Rounded Rectangle 13">
            <a:extLst>
              <a:ext uri="{FF2B5EF4-FFF2-40B4-BE49-F238E27FC236}">
                <a16:creationId xmlns:a16="http://schemas.microsoft.com/office/drawing/2014/main" id="{8C6C9301-7255-4A67-5171-B85871040ECA}"/>
              </a:ext>
            </a:extLst>
          </p:cNvPr>
          <p:cNvSpPr/>
          <p:nvPr/>
        </p:nvSpPr>
        <p:spPr>
          <a:xfrm>
            <a:off x="5684705" y="1004298"/>
            <a:ext cx="3421294" cy="2633378"/>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8F3626C8-C30A-3421-779C-B76B3E3BF77A}"/>
              </a:ext>
            </a:extLst>
          </p:cNvPr>
          <p:cNvSpPr txBox="1"/>
          <p:nvPr/>
        </p:nvSpPr>
        <p:spPr>
          <a:xfrm>
            <a:off x="6764527" y="690005"/>
            <a:ext cx="1241045" cy="373692"/>
          </a:xfrm>
          <a:prstGeom prst="rect">
            <a:avLst/>
          </a:prstGeom>
          <a:noFill/>
        </p:spPr>
        <p:txBody>
          <a:bodyPr wrap="none" rtlCol="0">
            <a:spAutoFit/>
          </a:bodyPr>
          <a:lstStyle/>
          <a:p>
            <a:pPr algn="l">
              <a:lnSpc>
                <a:spcPct val="110000"/>
              </a:lnSpc>
              <a:spcBef>
                <a:spcPts val="900"/>
              </a:spcBef>
            </a:pPr>
            <a:r>
              <a:rPr lang="en-US" dirty="0"/>
              <a:t>AWS/Azure</a:t>
            </a:r>
          </a:p>
        </p:txBody>
      </p:sp>
      <p:sp>
        <p:nvSpPr>
          <p:cNvPr id="16" name="Rounded Rectangle 15">
            <a:extLst>
              <a:ext uri="{FF2B5EF4-FFF2-40B4-BE49-F238E27FC236}">
                <a16:creationId xmlns:a16="http://schemas.microsoft.com/office/drawing/2014/main" id="{317353F4-63B1-0590-E3EA-7B5B21751F7D}"/>
              </a:ext>
            </a:extLst>
          </p:cNvPr>
          <p:cNvSpPr/>
          <p:nvPr/>
        </p:nvSpPr>
        <p:spPr>
          <a:xfrm>
            <a:off x="5677643" y="4995900"/>
            <a:ext cx="192015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id="{1EC91E6F-5981-2982-4BA3-D53DD8AD8234}"/>
              </a:ext>
            </a:extLst>
          </p:cNvPr>
          <p:cNvSpPr txBox="1"/>
          <p:nvPr/>
        </p:nvSpPr>
        <p:spPr>
          <a:xfrm>
            <a:off x="5987477" y="5351147"/>
            <a:ext cx="1263487" cy="373692"/>
          </a:xfrm>
          <a:prstGeom prst="rect">
            <a:avLst/>
          </a:prstGeom>
          <a:noFill/>
        </p:spPr>
        <p:txBody>
          <a:bodyPr wrap="none" rtlCol="0">
            <a:spAutoFit/>
          </a:bodyPr>
          <a:lstStyle/>
          <a:p>
            <a:pPr algn="l">
              <a:lnSpc>
                <a:spcPct val="110000"/>
              </a:lnSpc>
              <a:spcBef>
                <a:spcPts val="900"/>
              </a:spcBef>
            </a:pPr>
            <a:r>
              <a:rPr lang="en-US" dirty="0"/>
              <a:t>Firefly API *</a:t>
            </a:r>
          </a:p>
        </p:txBody>
      </p:sp>
      <p:sp>
        <p:nvSpPr>
          <p:cNvPr id="22" name="Rounded Rectangle 21">
            <a:extLst>
              <a:ext uri="{FF2B5EF4-FFF2-40B4-BE49-F238E27FC236}">
                <a16:creationId xmlns:a16="http://schemas.microsoft.com/office/drawing/2014/main" id="{2560AB26-6A54-80CF-CD8C-47BE69D12BBE}"/>
              </a:ext>
            </a:extLst>
          </p:cNvPr>
          <p:cNvSpPr/>
          <p:nvPr/>
        </p:nvSpPr>
        <p:spPr>
          <a:xfrm>
            <a:off x="941439" y="4799782"/>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F59031A1-C582-E723-7D6B-EA6D9D77A1F4}"/>
              </a:ext>
            </a:extLst>
          </p:cNvPr>
          <p:cNvSpPr txBox="1"/>
          <p:nvPr/>
        </p:nvSpPr>
        <p:spPr>
          <a:xfrm>
            <a:off x="1149048" y="4918444"/>
            <a:ext cx="1984839" cy="279948"/>
          </a:xfrm>
          <a:prstGeom prst="rect">
            <a:avLst/>
          </a:prstGeom>
          <a:noFill/>
        </p:spPr>
        <p:txBody>
          <a:bodyPr wrap="none" rtlCol="0">
            <a:spAutoFit/>
          </a:bodyPr>
          <a:lstStyle/>
          <a:p>
            <a:pPr algn="l">
              <a:lnSpc>
                <a:spcPct val="110000"/>
              </a:lnSpc>
              <a:spcBef>
                <a:spcPts val="900"/>
              </a:spcBef>
            </a:pPr>
            <a:r>
              <a:rPr lang="en-US" sz="1200" dirty="0"/>
              <a:t>On-brand approval workflow</a:t>
            </a:r>
          </a:p>
        </p:txBody>
      </p:sp>
      <p:sp>
        <p:nvSpPr>
          <p:cNvPr id="24" name="Rounded Rectangle 23">
            <a:extLst>
              <a:ext uri="{FF2B5EF4-FFF2-40B4-BE49-F238E27FC236}">
                <a16:creationId xmlns:a16="http://schemas.microsoft.com/office/drawing/2014/main" id="{6E2E41FB-11F6-68A9-7A9C-C8760352FADC}"/>
              </a:ext>
            </a:extLst>
          </p:cNvPr>
          <p:cNvSpPr/>
          <p:nvPr/>
        </p:nvSpPr>
        <p:spPr>
          <a:xfrm>
            <a:off x="5783755" y="1212325"/>
            <a:ext cx="3222836" cy="782784"/>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a:extLst>
              <a:ext uri="{FF2B5EF4-FFF2-40B4-BE49-F238E27FC236}">
                <a16:creationId xmlns:a16="http://schemas.microsoft.com/office/drawing/2014/main" id="{FF439634-BF7A-E1C1-8247-6AB03E80EB06}"/>
              </a:ext>
            </a:extLst>
          </p:cNvPr>
          <p:cNvSpPr txBox="1"/>
          <p:nvPr/>
        </p:nvSpPr>
        <p:spPr>
          <a:xfrm>
            <a:off x="6915671" y="1302382"/>
            <a:ext cx="1005403" cy="279948"/>
          </a:xfrm>
          <a:prstGeom prst="rect">
            <a:avLst/>
          </a:prstGeom>
          <a:noFill/>
        </p:spPr>
        <p:txBody>
          <a:bodyPr wrap="none" rtlCol="0">
            <a:spAutoFit/>
          </a:bodyPr>
          <a:lstStyle/>
          <a:p>
            <a:pPr algn="l">
              <a:lnSpc>
                <a:spcPct val="110000"/>
              </a:lnSpc>
              <a:spcBef>
                <a:spcPts val="900"/>
              </a:spcBef>
            </a:pPr>
            <a:r>
              <a:rPr lang="en-US" sz="1200" dirty="0"/>
              <a:t>Chatbot logic</a:t>
            </a:r>
          </a:p>
        </p:txBody>
      </p:sp>
      <p:cxnSp>
        <p:nvCxnSpPr>
          <p:cNvPr id="27" name="Straight Arrow Connector 26">
            <a:extLst>
              <a:ext uri="{FF2B5EF4-FFF2-40B4-BE49-F238E27FC236}">
                <a16:creationId xmlns:a16="http://schemas.microsoft.com/office/drawing/2014/main" id="{845C0A0D-2279-9874-F813-C995252361AB}"/>
              </a:ext>
            </a:extLst>
          </p:cNvPr>
          <p:cNvCxnSpPr>
            <a:cxnSpLocks/>
          </p:cNvCxnSpPr>
          <p:nvPr/>
        </p:nvCxnSpPr>
        <p:spPr>
          <a:xfrm>
            <a:off x="2691251" y="1692067"/>
            <a:ext cx="34047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A22174F-606E-84ED-7B2E-E1D6D7A08B2E}"/>
              </a:ext>
            </a:extLst>
          </p:cNvPr>
          <p:cNvSpPr txBox="1"/>
          <p:nvPr/>
        </p:nvSpPr>
        <p:spPr>
          <a:xfrm>
            <a:off x="3186252" y="1442356"/>
            <a:ext cx="2239396" cy="285271"/>
          </a:xfrm>
          <a:prstGeom prst="rect">
            <a:avLst/>
          </a:prstGeom>
          <a:noFill/>
        </p:spPr>
        <p:txBody>
          <a:bodyPr wrap="none" rtlCol="0">
            <a:spAutoFit/>
          </a:bodyPr>
          <a:lstStyle/>
          <a:p>
            <a:pPr algn="l">
              <a:lnSpc>
                <a:spcPct val="110000"/>
              </a:lnSpc>
              <a:spcBef>
                <a:spcPts val="900"/>
              </a:spcBef>
            </a:pPr>
            <a:r>
              <a:rPr lang="en-US" sz="1200" dirty="0"/>
              <a:t>Prompts, Images and Feedback †</a:t>
            </a:r>
          </a:p>
        </p:txBody>
      </p:sp>
      <p:sp>
        <p:nvSpPr>
          <p:cNvPr id="18" name="Rounded Rectangle 17">
            <a:extLst>
              <a:ext uri="{FF2B5EF4-FFF2-40B4-BE49-F238E27FC236}">
                <a16:creationId xmlns:a16="http://schemas.microsoft.com/office/drawing/2014/main" id="{1E9E7D78-6BBE-FE33-699F-CC6EDF8AF0F0}"/>
              </a:ext>
            </a:extLst>
          </p:cNvPr>
          <p:cNvSpPr/>
          <p:nvPr/>
        </p:nvSpPr>
        <p:spPr>
          <a:xfrm>
            <a:off x="5858798" y="2143737"/>
            <a:ext cx="1663267" cy="1306356"/>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171F83C2-768A-5468-2996-4CDE9E1F90B4}"/>
              </a:ext>
            </a:extLst>
          </p:cNvPr>
          <p:cNvSpPr txBox="1"/>
          <p:nvPr/>
        </p:nvSpPr>
        <p:spPr>
          <a:xfrm>
            <a:off x="6263423" y="2070558"/>
            <a:ext cx="864339" cy="279948"/>
          </a:xfrm>
          <a:prstGeom prst="rect">
            <a:avLst/>
          </a:prstGeom>
          <a:noFill/>
        </p:spPr>
        <p:txBody>
          <a:bodyPr wrap="none" rtlCol="0">
            <a:spAutoFit/>
          </a:bodyPr>
          <a:lstStyle/>
          <a:p>
            <a:pPr algn="l">
              <a:lnSpc>
                <a:spcPct val="110000"/>
              </a:lnSpc>
              <a:spcBef>
                <a:spcPts val="900"/>
              </a:spcBef>
            </a:pPr>
            <a:r>
              <a:rPr lang="en-US" sz="1200" dirty="0"/>
              <a:t>Brand filter</a:t>
            </a:r>
          </a:p>
        </p:txBody>
      </p:sp>
      <p:cxnSp>
        <p:nvCxnSpPr>
          <p:cNvPr id="32" name="Straight Arrow Connector 31">
            <a:extLst>
              <a:ext uri="{FF2B5EF4-FFF2-40B4-BE49-F238E27FC236}">
                <a16:creationId xmlns:a16="http://schemas.microsoft.com/office/drawing/2014/main" id="{FCF52271-9A36-911B-30AD-8F3B29281211}"/>
              </a:ext>
            </a:extLst>
          </p:cNvPr>
          <p:cNvCxnSpPr>
            <a:cxnSpLocks/>
          </p:cNvCxnSpPr>
          <p:nvPr/>
        </p:nvCxnSpPr>
        <p:spPr>
          <a:xfrm>
            <a:off x="6972586" y="3285243"/>
            <a:ext cx="2240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511A6D3-72E2-078C-4A82-17B24D743C8D}"/>
              </a:ext>
            </a:extLst>
          </p:cNvPr>
          <p:cNvSpPr txBox="1"/>
          <p:nvPr/>
        </p:nvSpPr>
        <p:spPr>
          <a:xfrm rot="5400000">
            <a:off x="6465627" y="4179573"/>
            <a:ext cx="1258678" cy="253146"/>
          </a:xfrm>
          <a:prstGeom prst="rect">
            <a:avLst/>
          </a:prstGeom>
          <a:noFill/>
        </p:spPr>
        <p:txBody>
          <a:bodyPr wrap="none" rtlCol="0">
            <a:spAutoFit/>
          </a:bodyPr>
          <a:lstStyle/>
          <a:p>
            <a:pPr algn="l">
              <a:lnSpc>
                <a:spcPct val="110000"/>
              </a:lnSpc>
              <a:spcBef>
                <a:spcPts val="900"/>
              </a:spcBef>
            </a:pPr>
            <a:r>
              <a:rPr lang="en-US" sz="1000" dirty="0"/>
              <a:t>Reprocess rejections</a:t>
            </a:r>
          </a:p>
        </p:txBody>
      </p:sp>
      <p:cxnSp>
        <p:nvCxnSpPr>
          <p:cNvPr id="35" name="Straight Arrow Connector 34">
            <a:extLst>
              <a:ext uri="{FF2B5EF4-FFF2-40B4-BE49-F238E27FC236}">
                <a16:creationId xmlns:a16="http://schemas.microsoft.com/office/drawing/2014/main" id="{6B85D126-0492-D350-C984-4ABEDCE987FA}"/>
              </a:ext>
            </a:extLst>
          </p:cNvPr>
          <p:cNvCxnSpPr>
            <a:cxnSpLocks/>
          </p:cNvCxnSpPr>
          <p:nvPr/>
        </p:nvCxnSpPr>
        <p:spPr>
          <a:xfrm flipH="1" flipV="1">
            <a:off x="6851801" y="3285243"/>
            <a:ext cx="7343" cy="1939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0ABCCF-E640-83E5-F89C-CB1A575C0106}"/>
              </a:ext>
            </a:extLst>
          </p:cNvPr>
          <p:cNvSpPr txBox="1"/>
          <p:nvPr/>
        </p:nvSpPr>
        <p:spPr>
          <a:xfrm rot="16200000">
            <a:off x="6363527" y="4179572"/>
            <a:ext cx="732893" cy="253146"/>
          </a:xfrm>
          <a:prstGeom prst="rect">
            <a:avLst/>
          </a:prstGeom>
          <a:noFill/>
        </p:spPr>
        <p:txBody>
          <a:bodyPr wrap="none" rtlCol="0">
            <a:spAutoFit/>
          </a:bodyPr>
          <a:lstStyle/>
          <a:p>
            <a:pPr algn="l">
              <a:lnSpc>
                <a:spcPct val="110000"/>
              </a:lnSpc>
              <a:spcBef>
                <a:spcPts val="900"/>
              </a:spcBef>
            </a:pPr>
            <a:r>
              <a:rPr lang="en-US" sz="1000" dirty="0"/>
              <a:t>Responses</a:t>
            </a:r>
          </a:p>
        </p:txBody>
      </p:sp>
      <p:cxnSp>
        <p:nvCxnSpPr>
          <p:cNvPr id="44" name="Straight Arrow Connector 43">
            <a:extLst>
              <a:ext uri="{FF2B5EF4-FFF2-40B4-BE49-F238E27FC236}">
                <a16:creationId xmlns:a16="http://schemas.microsoft.com/office/drawing/2014/main" id="{4F27F70F-78FC-6F47-3166-38588E679F23}"/>
              </a:ext>
            </a:extLst>
          </p:cNvPr>
          <p:cNvCxnSpPr>
            <a:cxnSpLocks/>
          </p:cNvCxnSpPr>
          <p:nvPr/>
        </p:nvCxnSpPr>
        <p:spPr>
          <a:xfrm flipH="1" flipV="1">
            <a:off x="7275552" y="1659456"/>
            <a:ext cx="7344" cy="129041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25618D5-6C8E-7169-D5C0-C876AA5E8ECF}"/>
              </a:ext>
            </a:extLst>
          </p:cNvPr>
          <p:cNvSpPr txBox="1"/>
          <p:nvPr/>
        </p:nvSpPr>
        <p:spPr>
          <a:xfrm rot="16200000">
            <a:off x="6529166" y="2196897"/>
            <a:ext cx="1162498" cy="422423"/>
          </a:xfrm>
          <a:prstGeom prst="rect">
            <a:avLst/>
          </a:prstGeom>
          <a:noFill/>
        </p:spPr>
        <p:txBody>
          <a:bodyPr wrap="none" rtlCol="0">
            <a:spAutoFit/>
          </a:bodyPr>
          <a:lstStyle/>
          <a:p>
            <a:pPr algn="l">
              <a:lnSpc>
                <a:spcPct val="110000"/>
              </a:lnSpc>
              <a:spcBef>
                <a:spcPts val="900"/>
              </a:spcBef>
            </a:pPr>
            <a:r>
              <a:rPr lang="en-US" sz="1000" dirty="0"/>
              <a:t>On-Brand</a:t>
            </a:r>
            <a:br>
              <a:rPr lang="en-US" sz="1000" dirty="0"/>
            </a:br>
            <a:r>
              <a:rPr lang="en-US" sz="1000" dirty="0"/>
              <a:t>Filtered Responses</a:t>
            </a:r>
          </a:p>
        </p:txBody>
      </p:sp>
      <p:cxnSp>
        <p:nvCxnSpPr>
          <p:cNvPr id="47" name="Straight Arrow Connector 46">
            <a:extLst>
              <a:ext uri="{FF2B5EF4-FFF2-40B4-BE49-F238E27FC236}">
                <a16:creationId xmlns:a16="http://schemas.microsoft.com/office/drawing/2014/main" id="{9B44CFF9-0079-DE7E-70B4-335A6FB816FD}"/>
              </a:ext>
            </a:extLst>
          </p:cNvPr>
          <p:cNvCxnSpPr>
            <a:cxnSpLocks/>
          </p:cNvCxnSpPr>
          <p:nvPr/>
        </p:nvCxnSpPr>
        <p:spPr>
          <a:xfrm flipH="1" flipV="1">
            <a:off x="2676163" y="1802363"/>
            <a:ext cx="3373608" cy="471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71117C-164F-71E6-EF2A-24B416381D5B}"/>
              </a:ext>
            </a:extLst>
          </p:cNvPr>
          <p:cNvSpPr txBox="1"/>
          <p:nvPr/>
        </p:nvSpPr>
        <p:spPr>
          <a:xfrm>
            <a:off x="3299967" y="1745891"/>
            <a:ext cx="1986506" cy="285271"/>
          </a:xfrm>
          <a:prstGeom prst="rect">
            <a:avLst/>
          </a:prstGeom>
          <a:noFill/>
        </p:spPr>
        <p:txBody>
          <a:bodyPr wrap="none" rtlCol="0">
            <a:spAutoFit/>
          </a:bodyPr>
          <a:lstStyle/>
          <a:p>
            <a:pPr algn="l">
              <a:lnSpc>
                <a:spcPct val="110000"/>
              </a:lnSpc>
              <a:spcBef>
                <a:spcPts val="900"/>
              </a:spcBef>
            </a:pPr>
            <a:r>
              <a:rPr lang="en-US" sz="1200" dirty="0"/>
              <a:t>On-Brand Filtered Responses</a:t>
            </a:r>
          </a:p>
        </p:txBody>
      </p:sp>
      <p:cxnSp>
        <p:nvCxnSpPr>
          <p:cNvPr id="53" name="Straight Arrow Connector 52">
            <a:extLst>
              <a:ext uri="{FF2B5EF4-FFF2-40B4-BE49-F238E27FC236}">
                <a16:creationId xmlns:a16="http://schemas.microsoft.com/office/drawing/2014/main" id="{61917714-AB43-E2BB-3429-8F2827A1BFD1}"/>
              </a:ext>
            </a:extLst>
          </p:cNvPr>
          <p:cNvCxnSpPr>
            <a:cxnSpLocks/>
          </p:cNvCxnSpPr>
          <p:nvPr/>
        </p:nvCxnSpPr>
        <p:spPr>
          <a:xfrm>
            <a:off x="1589124" y="3419063"/>
            <a:ext cx="0" cy="154082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B052715-99DA-3AA8-6346-1C2BF2CE9C7C}"/>
              </a:ext>
            </a:extLst>
          </p:cNvPr>
          <p:cNvSpPr txBox="1"/>
          <p:nvPr/>
        </p:nvSpPr>
        <p:spPr>
          <a:xfrm rot="16200000">
            <a:off x="152718" y="3387471"/>
            <a:ext cx="2402583" cy="417935"/>
          </a:xfrm>
          <a:prstGeom prst="rect">
            <a:avLst/>
          </a:prstGeom>
          <a:noFill/>
        </p:spPr>
        <p:txBody>
          <a:bodyPr wrap="square" rtlCol="0">
            <a:spAutoFit/>
          </a:bodyPr>
          <a:lstStyle/>
          <a:p>
            <a:pPr algn="l">
              <a:lnSpc>
                <a:spcPct val="110000"/>
              </a:lnSpc>
              <a:spcBef>
                <a:spcPts val="900"/>
              </a:spcBef>
            </a:pPr>
            <a:r>
              <a:rPr lang="en-US" sz="1000" dirty="0"/>
              <a:t>On-Brand Filtered Responses</a:t>
            </a:r>
            <a:br>
              <a:rPr lang="en-US" sz="1000" dirty="0"/>
            </a:br>
            <a:r>
              <a:rPr lang="en-US" sz="1000" dirty="0"/>
              <a:t>Sent to workflow for final approval</a:t>
            </a:r>
          </a:p>
        </p:txBody>
      </p:sp>
      <p:sp>
        <p:nvSpPr>
          <p:cNvPr id="56" name="TextBox 55">
            <a:extLst>
              <a:ext uri="{FF2B5EF4-FFF2-40B4-BE49-F238E27FC236}">
                <a16:creationId xmlns:a16="http://schemas.microsoft.com/office/drawing/2014/main" id="{1417CD4A-F38B-17B9-997F-7688434828BF}"/>
              </a:ext>
            </a:extLst>
          </p:cNvPr>
          <p:cNvSpPr txBox="1"/>
          <p:nvPr/>
        </p:nvSpPr>
        <p:spPr>
          <a:xfrm>
            <a:off x="9639808" y="3655104"/>
            <a:ext cx="2402583" cy="422423"/>
          </a:xfrm>
          <a:prstGeom prst="rect">
            <a:avLst/>
          </a:prstGeom>
          <a:noFill/>
        </p:spPr>
        <p:txBody>
          <a:bodyPr wrap="square" rtlCol="0">
            <a:spAutoFit/>
          </a:bodyPr>
          <a:lstStyle/>
          <a:p>
            <a:pPr algn="l">
              <a:lnSpc>
                <a:spcPct val="110000"/>
              </a:lnSpc>
              <a:spcBef>
                <a:spcPts val="900"/>
              </a:spcBef>
            </a:pPr>
            <a:r>
              <a:rPr lang="en-US" sz="1000" dirty="0"/>
              <a:t>* Rate limited to 4 RPM / 9K RPD</a:t>
            </a:r>
            <a:br>
              <a:rPr lang="en-US" sz="1000" dirty="0"/>
            </a:br>
            <a:r>
              <a:rPr lang="en-US" sz="1000" dirty="0"/>
              <a:t>Unless otherwise specified in contract</a:t>
            </a:r>
          </a:p>
        </p:txBody>
      </p:sp>
      <p:sp>
        <p:nvSpPr>
          <p:cNvPr id="74" name="TextBox 73">
            <a:extLst>
              <a:ext uri="{FF2B5EF4-FFF2-40B4-BE49-F238E27FC236}">
                <a16:creationId xmlns:a16="http://schemas.microsoft.com/office/drawing/2014/main" id="{32B31B46-E9CB-D2AC-4913-3289AEB535ED}"/>
              </a:ext>
            </a:extLst>
          </p:cNvPr>
          <p:cNvSpPr txBox="1"/>
          <p:nvPr/>
        </p:nvSpPr>
        <p:spPr>
          <a:xfrm>
            <a:off x="9655123" y="4133462"/>
            <a:ext cx="2087528" cy="1384225"/>
          </a:xfrm>
          <a:prstGeom prst="rect">
            <a:avLst/>
          </a:prstGeom>
          <a:noFill/>
        </p:spPr>
        <p:txBody>
          <a:bodyPr wrap="square">
            <a:spAutoFit/>
          </a:bodyPr>
          <a:lstStyle/>
          <a:p>
            <a:pPr algn="l">
              <a:lnSpc>
                <a:spcPct val="110000"/>
              </a:lnSpc>
              <a:spcBef>
                <a:spcPts val="900"/>
              </a:spcBef>
            </a:pPr>
            <a:r>
              <a:rPr lang="en-US" sz="1000" dirty="0"/>
              <a:t>** Amazon </a:t>
            </a:r>
            <a:r>
              <a:rPr lang="en-US" sz="1000" dirty="0" err="1"/>
              <a:t>Rekognition</a:t>
            </a:r>
            <a:r>
              <a:rPr lang="en-US" sz="1000" dirty="0"/>
              <a:t> is a product for image and copy moderation and sentiment analysis. </a:t>
            </a:r>
          </a:p>
          <a:p>
            <a:pPr algn="l">
              <a:lnSpc>
                <a:spcPct val="110000"/>
              </a:lnSpc>
              <a:spcBef>
                <a:spcPts val="900"/>
              </a:spcBef>
            </a:pPr>
            <a:r>
              <a:rPr lang="en-US" sz="1000" dirty="0"/>
              <a:t>*** Other 3</a:t>
            </a:r>
            <a:r>
              <a:rPr lang="en-US" sz="1000" baseline="30000" dirty="0"/>
              <a:t>rd</a:t>
            </a:r>
            <a:r>
              <a:rPr lang="en-US" sz="1000" dirty="0"/>
              <a:t> party training AIs offer customizable image and text moderation tailored to specific brand guidelines.</a:t>
            </a:r>
          </a:p>
        </p:txBody>
      </p:sp>
      <p:grpSp>
        <p:nvGrpSpPr>
          <p:cNvPr id="84" name="Group 83">
            <a:extLst>
              <a:ext uri="{FF2B5EF4-FFF2-40B4-BE49-F238E27FC236}">
                <a16:creationId xmlns:a16="http://schemas.microsoft.com/office/drawing/2014/main" id="{DC733BF0-A607-CD48-B882-E3A9303414AF}"/>
              </a:ext>
            </a:extLst>
          </p:cNvPr>
          <p:cNvGrpSpPr/>
          <p:nvPr/>
        </p:nvGrpSpPr>
        <p:grpSpPr>
          <a:xfrm>
            <a:off x="7597797" y="2814438"/>
            <a:ext cx="1160171" cy="627860"/>
            <a:chOff x="6374895" y="2795485"/>
            <a:chExt cx="1160171" cy="627860"/>
          </a:xfrm>
        </p:grpSpPr>
        <p:sp>
          <p:nvSpPr>
            <p:cNvPr id="69" name="Rounded Rectangle 68">
              <a:extLst>
                <a:ext uri="{FF2B5EF4-FFF2-40B4-BE49-F238E27FC236}">
                  <a16:creationId xmlns:a16="http://schemas.microsoft.com/office/drawing/2014/main" id="{B55E8E06-46C7-296B-641A-921A5BAA9467}"/>
                </a:ext>
              </a:extLst>
            </p:cNvPr>
            <p:cNvSpPr/>
            <p:nvPr/>
          </p:nvSpPr>
          <p:spPr>
            <a:xfrm>
              <a:off x="6374895" y="2795485"/>
              <a:ext cx="1160171" cy="6278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358843E2-E619-4424-D34A-8B6EB2DF436B}"/>
                </a:ext>
              </a:extLst>
            </p:cNvPr>
            <p:cNvSpPr txBox="1"/>
            <p:nvPr/>
          </p:nvSpPr>
          <p:spPr>
            <a:xfrm>
              <a:off x="6435009" y="2854687"/>
              <a:ext cx="1079270" cy="488403"/>
            </a:xfrm>
            <a:prstGeom prst="rect">
              <a:avLst/>
            </a:prstGeom>
            <a:noFill/>
          </p:spPr>
          <p:txBody>
            <a:bodyPr wrap="none" rtlCol="0">
              <a:spAutoFit/>
            </a:bodyPr>
            <a:lstStyle/>
            <a:p>
              <a:pPr algn="l">
                <a:lnSpc>
                  <a:spcPct val="110000"/>
                </a:lnSpc>
                <a:spcBef>
                  <a:spcPts val="900"/>
                </a:spcBef>
              </a:pPr>
              <a:r>
                <a:rPr lang="en-US" sz="1200" dirty="0"/>
                <a:t>Amazon </a:t>
              </a:r>
              <a:br>
                <a:rPr lang="en-US" sz="1200" dirty="0"/>
              </a:br>
              <a:r>
                <a:rPr lang="en-US" sz="1200" dirty="0" err="1"/>
                <a:t>Rekognition</a:t>
              </a:r>
              <a:r>
                <a:rPr lang="en-US" sz="1200" dirty="0"/>
                <a:t>**</a:t>
              </a:r>
            </a:p>
          </p:txBody>
        </p:sp>
      </p:grpSp>
      <p:cxnSp>
        <p:nvCxnSpPr>
          <p:cNvPr id="57" name="Straight Arrow Connector 56">
            <a:extLst>
              <a:ext uri="{FF2B5EF4-FFF2-40B4-BE49-F238E27FC236}">
                <a16:creationId xmlns:a16="http://schemas.microsoft.com/office/drawing/2014/main" id="{F0326BE1-D872-C86C-444B-FDFF9796BBDB}"/>
              </a:ext>
            </a:extLst>
          </p:cNvPr>
          <p:cNvCxnSpPr>
            <a:cxnSpLocks/>
          </p:cNvCxnSpPr>
          <p:nvPr/>
        </p:nvCxnSpPr>
        <p:spPr>
          <a:xfrm>
            <a:off x="7408328" y="2933888"/>
            <a:ext cx="29705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4B9ABE-D9EF-710C-C8F5-F2B7225CF330}"/>
              </a:ext>
            </a:extLst>
          </p:cNvPr>
          <p:cNvCxnSpPr>
            <a:cxnSpLocks/>
          </p:cNvCxnSpPr>
          <p:nvPr/>
        </p:nvCxnSpPr>
        <p:spPr>
          <a:xfrm flipH="1">
            <a:off x="7364952" y="3028011"/>
            <a:ext cx="323325"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110C9-ACB6-99AD-A9EB-FE35639D4AFB}"/>
              </a:ext>
            </a:extLst>
          </p:cNvPr>
          <p:cNvCxnSpPr>
            <a:cxnSpLocks/>
          </p:cNvCxnSpPr>
          <p:nvPr/>
        </p:nvCxnSpPr>
        <p:spPr>
          <a:xfrm>
            <a:off x="6288293" y="1802363"/>
            <a:ext cx="7322" cy="334815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EC3F2-9D2F-F673-EF7C-4C0B44891BA0}"/>
              </a:ext>
            </a:extLst>
          </p:cNvPr>
          <p:cNvSpPr txBox="1"/>
          <p:nvPr/>
        </p:nvSpPr>
        <p:spPr>
          <a:xfrm rot="16200000">
            <a:off x="5261820" y="3213810"/>
            <a:ext cx="1898277" cy="253146"/>
          </a:xfrm>
          <a:prstGeom prst="rect">
            <a:avLst/>
          </a:prstGeom>
          <a:noFill/>
        </p:spPr>
        <p:txBody>
          <a:bodyPr wrap="none" rtlCol="0">
            <a:spAutoFit/>
          </a:bodyPr>
          <a:lstStyle/>
          <a:p>
            <a:pPr algn="l">
              <a:lnSpc>
                <a:spcPct val="110000"/>
              </a:lnSpc>
              <a:spcBef>
                <a:spcPts val="900"/>
              </a:spcBef>
            </a:pPr>
            <a:r>
              <a:rPr lang="en-US" sz="1000" dirty="0"/>
              <a:t>Prompts, Images and Feedback †</a:t>
            </a:r>
          </a:p>
        </p:txBody>
      </p:sp>
      <p:sp>
        <p:nvSpPr>
          <p:cNvPr id="87" name="TextBox 86">
            <a:extLst>
              <a:ext uri="{FF2B5EF4-FFF2-40B4-BE49-F238E27FC236}">
                <a16:creationId xmlns:a16="http://schemas.microsoft.com/office/drawing/2014/main" id="{F46A0CCF-418C-99FC-835C-8CE167FE19DE}"/>
              </a:ext>
            </a:extLst>
          </p:cNvPr>
          <p:cNvSpPr txBox="1"/>
          <p:nvPr/>
        </p:nvSpPr>
        <p:spPr>
          <a:xfrm>
            <a:off x="9639808" y="5573622"/>
            <a:ext cx="2087528" cy="1099532"/>
          </a:xfrm>
          <a:prstGeom prst="rect">
            <a:avLst/>
          </a:prstGeom>
          <a:noFill/>
        </p:spPr>
        <p:txBody>
          <a:bodyPr wrap="square">
            <a:spAutoFit/>
          </a:bodyPr>
          <a:lstStyle/>
          <a:p>
            <a:pPr algn="l">
              <a:lnSpc>
                <a:spcPct val="110000"/>
              </a:lnSpc>
              <a:spcBef>
                <a:spcPts val="900"/>
              </a:spcBef>
            </a:pPr>
            <a:r>
              <a:rPr lang="en-US" sz="1000" dirty="0"/>
              <a:t>† Feedback from the user interacting with the chatbot UI is key to training the brand filter to make better choices. As the brand filter becomes smarter, the system will become faster and more on-brand.</a:t>
            </a:r>
          </a:p>
        </p:txBody>
      </p:sp>
      <p:sp>
        <p:nvSpPr>
          <p:cNvPr id="89" name="TextBox 88">
            <a:extLst>
              <a:ext uri="{FF2B5EF4-FFF2-40B4-BE49-F238E27FC236}">
                <a16:creationId xmlns:a16="http://schemas.microsoft.com/office/drawing/2014/main" id="{9BC9B05E-DE02-73C5-7723-6302F0A116CD}"/>
              </a:ext>
            </a:extLst>
          </p:cNvPr>
          <p:cNvSpPr txBox="1"/>
          <p:nvPr/>
        </p:nvSpPr>
        <p:spPr>
          <a:xfrm>
            <a:off x="4038370" y="3904384"/>
            <a:ext cx="1872819" cy="930255"/>
          </a:xfrm>
          <a:prstGeom prst="rect">
            <a:avLst/>
          </a:prstGeom>
          <a:noFill/>
        </p:spPr>
        <p:txBody>
          <a:bodyPr wrap="square" rtlCol="0">
            <a:spAutoFit/>
          </a:bodyPr>
          <a:lstStyle/>
          <a:p>
            <a:pPr algn="l">
              <a:lnSpc>
                <a:spcPct val="110000"/>
              </a:lnSpc>
              <a:spcBef>
                <a:spcPts val="900"/>
              </a:spcBef>
            </a:pPr>
            <a:r>
              <a:rPr lang="en-US" sz="1000" dirty="0"/>
              <a:t>Responsible for infrastructure:</a:t>
            </a:r>
          </a:p>
          <a:p>
            <a:pPr marL="171450" indent="-171450" algn="l">
              <a:lnSpc>
                <a:spcPct val="110000"/>
              </a:lnSpc>
              <a:buFont typeface="Arial" panose="020B0604020202020204" pitchFamily="34" charset="0"/>
              <a:buChar char="•"/>
            </a:pPr>
            <a:r>
              <a:rPr lang="en-US" sz="1000" dirty="0"/>
              <a:t>Routing</a:t>
            </a:r>
          </a:p>
          <a:p>
            <a:pPr marL="171450" indent="-171450" algn="l">
              <a:lnSpc>
                <a:spcPct val="110000"/>
              </a:lnSpc>
              <a:buFont typeface="Arial" panose="020B0604020202020204" pitchFamily="34" charset="0"/>
              <a:buChar char="•"/>
            </a:pPr>
            <a:r>
              <a:rPr lang="en-US" sz="1000" dirty="0"/>
              <a:t>monitoring traffic</a:t>
            </a:r>
          </a:p>
          <a:p>
            <a:pPr marL="171450" indent="-171450" algn="l">
              <a:lnSpc>
                <a:spcPct val="110000"/>
              </a:lnSpc>
              <a:buFont typeface="Arial" panose="020B0604020202020204" pitchFamily="34" charset="0"/>
              <a:buChar char="•"/>
            </a:pPr>
            <a:r>
              <a:rPr lang="en-US" sz="1000" dirty="0"/>
              <a:t>logging </a:t>
            </a:r>
          </a:p>
          <a:p>
            <a:pPr marL="171450" indent="-171450" algn="l">
              <a:lnSpc>
                <a:spcPct val="110000"/>
              </a:lnSpc>
              <a:buFont typeface="Arial" panose="020B0604020202020204" pitchFamily="34" charset="0"/>
              <a:buChar char="•"/>
            </a:pPr>
            <a:r>
              <a:rPr lang="en-US" sz="1000" dirty="0" err="1"/>
              <a:t>etc</a:t>
            </a:r>
            <a:r>
              <a:rPr lang="en-US" sz="1000" dirty="0"/>
              <a:t>…</a:t>
            </a:r>
          </a:p>
        </p:txBody>
      </p:sp>
      <p:sp>
        <p:nvSpPr>
          <p:cNvPr id="90" name="Rounded Rectangle 89">
            <a:extLst>
              <a:ext uri="{FF2B5EF4-FFF2-40B4-BE49-F238E27FC236}">
                <a16:creationId xmlns:a16="http://schemas.microsoft.com/office/drawing/2014/main" id="{F81FB517-1B14-81F8-C2C3-37A67668E2B6}"/>
              </a:ext>
            </a:extLst>
          </p:cNvPr>
          <p:cNvSpPr/>
          <p:nvPr/>
        </p:nvSpPr>
        <p:spPr>
          <a:xfrm>
            <a:off x="7651068" y="4995900"/>
            <a:ext cx="1542344" cy="1029686"/>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a:extLst>
              <a:ext uri="{FF2B5EF4-FFF2-40B4-BE49-F238E27FC236}">
                <a16:creationId xmlns:a16="http://schemas.microsoft.com/office/drawing/2014/main" id="{752BD8E8-4BC6-EC65-3613-8C5B537EAE26}"/>
              </a:ext>
            </a:extLst>
          </p:cNvPr>
          <p:cNvSpPr txBox="1"/>
          <p:nvPr/>
        </p:nvSpPr>
        <p:spPr>
          <a:xfrm>
            <a:off x="7750102" y="5009393"/>
            <a:ext cx="1256490" cy="488403"/>
          </a:xfrm>
          <a:prstGeom prst="rect">
            <a:avLst/>
          </a:prstGeom>
          <a:noFill/>
        </p:spPr>
        <p:txBody>
          <a:bodyPr wrap="square" rtlCol="0">
            <a:spAutoFit/>
          </a:bodyPr>
          <a:lstStyle/>
          <a:p>
            <a:pPr algn="l">
              <a:lnSpc>
                <a:spcPct val="110000"/>
              </a:lnSpc>
              <a:spcBef>
                <a:spcPts val="900"/>
              </a:spcBef>
            </a:pPr>
            <a:r>
              <a:rPr lang="en-US" sz="1200" dirty="0"/>
              <a:t>3</a:t>
            </a:r>
            <a:r>
              <a:rPr lang="en-US" sz="1200" baseline="30000" dirty="0"/>
              <a:t>rd</a:t>
            </a:r>
            <a:r>
              <a:rPr lang="en-US" sz="1200" dirty="0"/>
              <a:t> Party training </a:t>
            </a:r>
            <a:br>
              <a:rPr lang="en-US" sz="1200" dirty="0"/>
            </a:br>
            <a:r>
              <a:rPr lang="en-US" sz="1200" dirty="0"/>
              <a:t>APIs ***</a:t>
            </a:r>
          </a:p>
        </p:txBody>
      </p:sp>
      <p:sp>
        <p:nvSpPr>
          <p:cNvPr id="93" name="TextBox 92">
            <a:extLst>
              <a:ext uri="{FF2B5EF4-FFF2-40B4-BE49-F238E27FC236}">
                <a16:creationId xmlns:a16="http://schemas.microsoft.com/office/drawing/2014/main" id="{5347ACBB-F63E-AE26-D829-63D6DE4F2D44}"/>
              </a:ext>
            </a:extLst>
          </p:cNvPr>
          <p:cNvSpPr txBox="1"/>
          <p:nvPr/>
        </p:nvSpPr>
        <p:spPr>
          <a:xfrm>
            <a:off x="7907631" y="5436683"/>
            <a:ext cx="1256490" cy="576312"/>
          </a:xfrm>
          <a:prstGeom prst="rect">
            <a:avLst/>
          </a:prstGeom>
          <a:noFill/>
        </p:spPr>
        <p:txBody>
          <a:bodyPr wrap="square" rtlCol="0">
            <a:spAutoFit/>
          </a:bodyPr>
          <a:lstStyle/>
          <a:p>
            <a:pPr marL="171450" indent="-171450" algn="l">
              <a:lnSpc>
                <a:spcPct val="110000"/>
              </a:lnSpc>
              <a:spcBef>
                <a:spcPts val="900"/>
              </a:spcBef>
              <a:buFont typeface="Arial" panose="020B0604020202020204" pitchFamily="34" charset="0"/>
              <a:buChar char="•"/>
            </a:pPr>
            <a:r>
              <a:rPr lang="en-US" sz="1000" dirty="0" err="1"/>
              <a:t>Clarafi</a:t>
            </a:r>
            <a:endParaRPr lang="en-US" sz="1000" dirty="0"/>
          </a:p>
          <a:p>
            <a:pPr marL="171450" indent="-171450" algn="l">
              <a:buFont typeface="Arial" panose="020B0604020202020204" pitchFamily="34" charset="0"/>
              <a:buChar char="•"/>
            </a:pPr>
            <a:r>
              <a:rPr lang="en-US" sz="1000" dirty="0" err="1"/>
              <a:t>Qloo</a:t>
            </a:r>
            <a:endParaRPr lang="en-US" sz="1000" dirty="0"/>
          </a:p>
          <a:p>
            <a:pPr marL="171450" indent="-171450" algn="l">
              <a:lnSpc>
                <a:spcPct val="110000"/>
              </a:lnSpc>
              <a:buFont typeface="Arial" panose="020B0604020202020204" pitchFamily="34" charset="0"/>
              <a:buChar char="•"/>
            </a:pPr>
            <a:r>
              <a:rPr lang="en-US" sz="1000" dirty="0"/>
              <a:t>Others</a:t>
            </a:r>
          </a:p>
        </p:txBody>
      </p:sp>
      <p:cxnSp>
        <p:nvCxnSpPr>
          <p:cNvPr id="94" name="Straight Arrow Connector 93">
            <a:extLst>
              <a:ext uri="{FF2B5EF4-FFF2-40B4-BE49-F238E27FC236}">
                <a16:creationId xmlns:a16="http://schemas.microsoft.com/office/drawing/2014/main" id="{9848BD14-E7E5-73EE-9FFF-31D5CE43EDA1}"/>
              </a:ext>
            </a:extLst>
          </p:cNvPr>
          <p:cNvCxnSpPr>
            <a:cxnSpLocks/>
          </p:cNvCxnSpPr>
          <p:nvPr/>
        </p:nvCxnSpPr>
        <p:spPr>
          <a:xfrm>
            <a:off x="7400416" y="3357275"/>
            <a:ext cx="548508" cy="171973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13EEDA8-A9C0-7FEB-6A6E-56D4188D06EF}"/>
              </a:ext>
            </a:extLst>
          </p:cNvPr>
          <p:cNvCxnSpPr>
            <a:cxnSpLocks/>
          </p:cNvCxnSpPr>
          <p:nvPr/>
        </p:nvCxnSpPr>
        <p:spPr>
          <a:xfrm flipH="1" flipV="1">
            <a:off x="7275552" y="3375536"/>
            <a:ext cx="537527" cy="17014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6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9F5A-688E-1630-ACE8-A5D8460F91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109CDE-6959-2980-6168-A24FC7327BF5}"/>
              </a:ext>
            </a:extLst>
          </p:cNvPr>
          <p:cNvSpPr>
            <a:spLocks noGrp="1"/>
          </p:cNvSpPr>
          <p:nvPr>
            <p:ph type="title"/>
          </p:nvPr>
        </p:nvSpPr>
        <p:spPr/>
        <p:txBody>
          <a:bodyPr/>
          <a:lstStyle/>
          <a:p>
            <a:r>
              <a:rPr lang="en-US" dirty="0"/>
              <a:t>Understanding </a:t>
            </a:r>
            <a:br>
              <a:rPr lang="en-US" dirty="0"/>
            </a:br>
            <a:r>
              <a:rPr lang="en-US" dirty="0"/>
              <a:t>Luminar’s Needs</a:t>
            </a:r>
          </a:p>
        </p:txBody>
      </p:sp>
    </p:spTree>
    <p:extLst>
      <p:ext uri="{BB962C8B-B14F-4D97-AF65-F5344CB8AC3E}">
        <p14:creationId xmlns:p14="http://schemas.microsoft.com/office/powerpoint/2010/main" val="4027134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C5A0-24A3-8E48-079C-635A2A23CE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F9DFAE-38ED-5D74-2291-D59A0B2DD2A3}"/>
              </a:ext>
            </a:extLst>
          </p:cNvPr>
          <p:cNvSpPr>
            <a:spLocks noGrp="1"/>
          </p:cNvSpPr>
          <p:nvPr>
            <p:ph type="title"/>
          </p:nvPr>
        </p:nvSpPr>
        <p:spPr/>
        <p:txBody>
          <a:bodyPr/>
          <a:lstStyle/>
          <a:p>
            <a:r>
              <a:rPr lang="en-US" dirty="0"/>
              <a:t>Brand Filter </a:t>
            </a:r>
            <a:br>
              <a:rPr lang="en-US" dirty="0"/>
            </a:br>
            <a:r>
              <a:rPr lang="en-US" dirty="0"/>
              <a:t>Training Strategy</a:t>
            </a:r>
          </a:p>
        </p:txBody>
      </p:sp>
    </p:spTree>
    <p:extLst>
      <p:ext uri="{BB962C8B-B14F-4D97-AF65-F5344CB8AC3E}">
        <p14:creationId xmlns:p14="http://schemas.microsoft.com/office/powerpoint/2010/main" val="3536212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B48C-9C69-AC05-FABA-2626C76977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967C70-DEF0-17E1-FB7B-D014CE3320DC}"/>
              </a:ext>
            </a:extLst>
          </p:cNvPr>
          <p:cNvSpPr>
            <a:spLocks noGrp="1"/>
          </p:cNvSpPr>
          <p:nvPr>
            <p:ph type="title"/>
          </p:nvPr>
        </p:nvSpPr>
        <p:spPr/>
        <p:txBody>
          <a:bodyPr>
            <a:normAutofit fontScale="90000"/>
          </a:bodyPr>
          <a:lstStyle/>
          <a:p>
            <a:r>
              <a:rPr lang="en-US" dirty="0"/>
              <a:t>Brand Filter </a:t>
            </a:r>
            <a:br>
              <a:rPr lang="en-US" dirty="0"/>
            </a:br>
            <a:r>
              <a:rPr lang="en-US" dirty="0"/>
              <a:t>Training Strategy</a:t>
            </a:r>
          </a:p>
        </p:txBody>
      </p:sp>
      <p:sp>
        <p:nvSpPr>
          <p:cNvPr id="9" name="Content Placeholder 8">
            <a:extLst>
              <a:ext uri="{FF2B5EF4-FFF2-40B4-BE49-F238E27FC236}">
                <a16:creationId xmlns:a16="http://schemas.microsoft.com/office/drawing/2014/main" id="{E9A8DA6A-18AC-85D8-2AD5-4B351FF11FFF}"/>
              </a:ext>
            </a:extLst>
          </p:cNvPr>
          <p:cNvSpPr>
            <a:spLocks noGrp="1"/>
          </p:cNvSpPr>
          <p:nvPr>
            <p:ph idx="1"/>
          </p:nvPr>
        </p:nvSpPr>
        <p:spPr>
          <a:xfrm>
            <a:off x="609600" y="1601291"/>
            <a:ext cx="4572000" cy="4992624"/>
          </a:xfrm>
        </p:spPr>
        <p:txBody>
          <a:bodyPr/>
          <a:lstStyle/>
          <a:p>
            <a:r>
              <a:rPr lang="en-US" sz="1600" b="1" dirty="0"/>
              <a:t>Define Specific Criteria</a:t>
            </a:r>
            <a:r>
              <a:rPr lang="en-US" sz="1600" dirty="0"/>
              <a:t>: </a:t>
            </a:r>
          </a:p>
          <a:p>
            <a:pPr lvl="1"/>
            <a:r>
              <a:rPr lang="en-US" sz="1400" dirty="0"/>
              <a:t>Clearly outline what constitutes acceptable and unacceptable content for your brand. </a:t>
            </a:r>
          </a:p>
          <a:p>
            <a:r>
              <a:rPr lang="en-US" sz="1600" b="1" dirty="0"/>
              <a:t>Select Appropriate APIs</a:t>
            </a:r>
            <a:r>
              <a:rPr lang="en-US" sz="1600" dirty="0"/>
              <a:t>: </a:t>
            </a:r>
          </a:p>
          <a:p>
            <a:pPr lvl="1"/>
            <a:r>
              <a:rPr lang="en-US" sz="1400" dirty="0"/>
              <a:t>Choose APIs that align with your content types (e.g., text, image) and moderation needs.</a:t>
            </a:r>
          </a:p>
          <a:p>
            <a:r>
              <a:rPr lang="en-US" sz="1600" b="1" dirty="0"/>
              <a:t>Integrate and Test</a:t>
            </a:r>
            <a:r>
              <a:rPr lang="en-US" sz="1600" dirty="0"/>
              <a:t>: </a:t>
            </a:r>
          </a:p>
          <a:p>
            <a:pPr lvl="1"/>
            <a:r>
              <a:rPr lang="en-US" sz="1400" dirty="0"/>
              <a:t>Implement the selected APIs into your system and conduct thorough testing to ensure efficacy.</a:t>
            </a:r>
          </a:p>
          <a:p>
            <a:r>
              <a:rPr lang="en-US" sz="1600" b="1" dirty="0"/>
              <a:t>Monitor and Iterate</a:t>
            </a:r>
            <a:r>
              <a:rPr lang="en-US" sz="1600" dirty="0"/>
              <a:t>: </a:t>
            </a:r>
          </a:p>
          <a:p>
            <a:pPr lvl="1"/>
            <a:r>
              <a:rPr lang="en-US" sz="1400" dirty="0"/>
              <a:t>Continuously monitor the performance and update your models as needed to adapt to new content trends.</a:t>
            </a:r>
          </a:p>
        </p:txBody>
      </p:sp>
      <p:pic>
        <p:nvPicPr>
          <p:cNvPr id="12" name="Picture Placeholder 11" descr="A view of a road from inside a car&#10;&#10;AI-generated content may be incorrect.">
            <a:extLst>
              <a:ext uri="{FF2B5EF4-FFF2-40B4-BE49-F238E27FC236}">
                <a16:creationId xmlns:a16="http://schemas.microsoft.com/office/drawing/2014/main" id="{3D2D94AC-DE83-B667-3FE8-047D8E9C769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95" b="5095"/>
          <a:stretch>
            <a:fillRect/>
          </a:stretch>
        </p:blipFill>
        <p:spPr/>
      </p:pic>
    </p:spTree>
    <p:extLst>
      <p:ext uri="{BB962C8B-B14F-4D97-AF65-F5344CB8AC3E}">
        <p14:creationId xmlns:p14="http://schemas.microsoft.com/office/powerpoint/2010/main" val="1695204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F638-9975-AA5E-04F1-2C94F441F8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4A048C-8B0C-AE62-B196-DF05396C50F1}"/>
              </a:ext>
            </a:extLst>
          </p:cNvPr>
          <p:cNvSpPr>
            <a:spLocks noGrp="1"/>
          </p:cNvSpPr>
          <p:nvPr>
            <p:ph type="title"/>
          </p:nvPr>
        </p:nvSpPr>
        <p:spPr>
          <a:xfrm>
            <a:off x="609600" y="2939635"/>
            <a:ext cx="10972800" cy="978729"/>
          </a:xfrm>
        </p:spPr>
        <p:txBody>
          <a:bodyPr/>
          <a:lstStyle/>
          <a:p>
            <a:r>
              <a:rPr lang="en-US" dirty="0"/>
              <a:t>Q&amp;A and Demo</a:t>
            </a:r>
          </a:p>
        </p:txBody>
      </p:sp>
    </p:spTree>
    <p:extLst>
      <p:ext uri="{BB962C8B-B14F-4D97-AF65-F5344CB8AC3E}">
        <p14:creationId xmlns:p14="http://schemas.microsoft.com/office/powerpoint/2010/main" val="2890678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A391-CF72-A8C6-B01E-8A97C3542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056B-C348-9EC4-5638-B4D3BFB877C8}"/>
              </a:ext>
            </a:extLst>
          </p:cNvPr>
          <p:cNvSpPr>
            <a:spLocks noGrp="1"/>
          </p:cNvSpPr>
          <p:nvPr>
            <p:ph type="title"/>
          </p:nvPr>
        </p:nvSpPr>
        <p:spPr/>
        <p:txBody>
          <a:bodyPr>
            <a:normAutofit/>
          </a:bodyPr>
          <a:lstStyle/>
          <a:p>
            <a:r>
              <a:rPr lang="en-US"/>
              <a:t>Closer Slide</a:t>
            </a:r>
          </a:p>
        </p:txBody>
      </p:sp>
    </p:spTree>
    <p:extLst>
      <p:ext uri="{BB962C8B-B14F-4D97-AF65-F5344CB8AC3E}">
        <p14:creationId xmlns:p14="http://schemas.microsoft.com/office/powerpoint/2010/main" val="422503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55B5-ED37-AB30-C782-3B0AEA061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132F4-D5F4-E2A2-C570-C337F7FE0E70}"/>
              </a:ext>
            </a:extLst>
          </p:cNvPr>
          <p:cNvSpPr>
            <a:spLocks noGrp="1"/>
          </p:cNvSpPr>
          <p:nvPr>
            <p:ph type="title"/>
          </p:nvPr>
        </p:nvSpPr>
        <p:spPr/>
        <p:txBody>
          <a:bodyPr>
            <a:normAutofit/>
          </a:bodyPr>
          <a:lstStyle/>
          <a:p>
            <a:r>
              <a:rPr lang="en-US"/>
              <a:t>Closer Slide</a:t>
            </a:r>
          </a:p>
        </p:txBody>
      </p:sp>
    </p:spTree>
    <p:extLst>
      <p:ext uri="{BB962C8B-B14F-4D97-AF65-F5344CB8AC3E}">
        <p14:creationId xmlns:p14="http://schemas.microsoft.com/office/powerpoint/2010/main" val="1794329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CD71D-6F5D-3F32-EE93-0F8F8726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CC3EF-D7C3-516F-5A96-DB6AF715A556}"/>
              </a:ext>
            </a:extLst>
          </p:cNvPr>
          <p:cNvSpPr>
            <a:spLocks noGrp="1"/>
          </p:cNvSpPr>
          <p:nvPr>
            <p:ph type="title"/>
          </p:nvPr>
        </p:nvSpPr>
        <p:spPr/>
        <p:txBody>
          <a:bodyPr>
            <a:normAutofit/>
          </a:bodyPr>
          <a:lstStyle/>
          <a:p>
            <a:r>
              <a:rPr lang="en-US"/>
              <a:t>Closer Slide</a:t>
            </a:r>
          </a:p>
        </p:txBody>
      </p:sp>
    </p:spTree>
    <p:extLst>
      <p:ext uri="{BB962C8B-B14F-4D97-AF65-F5344CB8AC3E}">
        <p14:creationId xmlns:p14="http://schemas.microsoft.com/office/powerpoint/2010/main" val="391449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3C5B-BD7F-5C1C-6502-5BDA016BB2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4600E0-2B38-A9A4-DBA2-FF60A61BE403}"/>
              </a:ext>
            </a:extLst>
          </p:cNvPr>
          <p:cNvSpPr>
            <a:spLocks noGrp="1"/>
          </p:cNvSpPr>
          <p:nvPr>
            <p:ph type="title"/>
          </p:nvPr>
        </p:nvSpPr>
        <p:spPr/>
        <p:txBody>
          <a:bodyPr/>
          <a:lstStyle/>
          <a:p>
            <a:r>
              <a:rPr lang="en-US" dirty="0"/>
              <a:t>Things I’d like to </a:t>
            </a:r>
            <a:br>
              <a:rPr lang="en-US" dirty="0"/>
            </a:br>
            <a:r>
              <a:rPr lang="en-US" dirty="0"/>
              <a:t>have done better</a:t>
            </a:r>
          </a:p>
        </p:txBody>
      </p:sp>
    </p:spTree>
    <p:extLst>
      <p:ext uri="{BB962C8B-B14F-4D97-AF65-F5344CB8AC3E}">
        <p14:creationId xmlns:p14="http://schemas.microsoft.com/office/powerpoint/2010/main" val="3167781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5D98-1915-3BF4-014C-6B1EE6EA4C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EF3339-A176-027B-80D7-2F16BC9C2203}"/>
              </a:ext>
            </a:extLst>
          </p:cNvPr>
          <p:cNvSpPr>
            <a:spLocks noGrp="1"/>
          </p:cNvSpPr>
          <p:nvPr>
            <p:ph type="title"/>
          </p:nvPr>
        </p:nvSpPr>
        <p:spPr/>
        <p:txBody>
          <a:bodyPr>
            <a:normAutofit fontScale="90000"/>
          </a:bodyPr>
          <a:lstStyle/>
          <a:p>
            <a:r>
              <a:rPr lang="en-US" dirty="0"/>
              <a:t>Things I’d like to </a:t>
            </a:r>
            <a:br>
              <a:rPr lang="en-US" dirty="0"/>
            </a:br>
            <a:r>
              <a:rPr lang="en-US" dirty="0"/>
              <a:t>have done better</a:t>
            </a:r>
          </a:p>
        </p:txBody>
      </p:sp>
      <p:sp>
        <p:nvSpPr>
          <p:cNvPr id="9" name="Content Placeholder 8">
            <a:extLst>
              <a:ext uri="{FF2B5EF4-FFF2-40B4-BE49-F238E27FC236}">
                <a16:creationId xmlns:a16="http://schemas.microsoft.com/office/drawing/2014/main" id="{A1BC9EA8-1BB3-EE7B-6C62-EBA2D2A89F66}"/>
              </a:ext>
            </a:extLst>
          </p:cNvPr>
          <p:cNvSpPr>
            <a:spLocks noGrp="1"/>
          </p:cNvSpPr>
          <p:nvPr>
            <p:ph idx="1"/>
          </p:nvPr>
        </p:nvSpPr>
        <p:spPr/>
        <p:txBody>
          <a:bodyPr/>
          <a:lstStyle/>
          <a:p>
            <a:r>
              <a:rPr lang="en-US" dirty="0"/>
              <a:t>Additional routes in the code to: </a:t>
            </a:r>
          </a:p>
          <a:p>
            <a:pPr lvl="1"/>
            <a:r>
              <a:rPr lang="en-US" dirty="0"/>
              <a:t>Generate images from a sample</a:t>
            </a:r>
          </a:p>
          <a:p>
            <a:pPr lvl="1"/>
            <a:r>
              <a:rPr lang="en-US" dirty="0"/>
              <a:t>Demo generative fill capabilities</a:t>
            </a:r>
          </a:p>
          <a:p>
            <a:pPr lvl="1"/>
            <a:r>
              <a:rPr lang="en-US" dirty="0"/>
              <a:t>Generate on-brand copy from a sample image</a:t>
            </a:r>
          </a:p>
          <a:p>
            <a:r>
              <a:rPr lang="en-US" dirty="0"/>
              <a:t>Include a feedback feature so that Firefly can learn from what I’m seeing </a:t>
            </a:r>
          </a:p>
          <a:p>
            <a:pPr lvl="1"/>
            <a:r>
              <a:rPr lang="en-US" dirty="0"/>
              <a:t>“more like this”</a:t>
            </a:r>
          </a:p>
          <a:p>
            <a:pPr lvl="1"/>
            <a:r>
              <a:rPr lang="en-US" dirty="0"/>
              <a:t>“that child’s eyes are not closed”</a:t>
            </a:r>
          </a:p>
          <a:p>
            <a:endParaRPr lang="en-US" dirty="0"/>
          </a:p>
          <a:p>
            <a:endParaRPr lang="en-US" dirty="0"/>
          </a:p>
        </p:txBody>
      </p:sp>
      <p:pic>
        <p:nvPicPr>
          <p:cNvPr id="6" name="Picture Placeholder 5" descr="A child in a car seat&#10;&#10;AI-generated content may be incorrect.">
            <a:extLst>
              <a:ext uri="{FF2B5EF4-FFF2-40B4-BE49-F238E27FC236}">
                <a16:creationId xmlns:a16="http://schemas.microsoft.com/office/drawing/2014/main" id="{970C9CB7-9AC7-9223-7BB5-7B3400032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81234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61F2C-0543-F73E-13E3-CFA1926A79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16AEF7-E29C-C710-F8AA-5FE603FAA9C7}"/>
              </a:ext>
            </a:extLst>
          </p:cNvPr>
          <p:cNvSpPr>
            <a:spLocks noGrp="1"/>
          </p:cNvSpPr>
          <p:nvPr>
            <p:ph type="title"/>
          </p:nvPr>
        </p:nvSpPr>
        <p:spPr/>
        <p:txBody>
          <a:bodyPr>
            <a:normAutofit fontScale="90000"/>
          </a:bodyPr>
          <a:lstStyle/>
          <a:p>
            <a:r>
              <a:rPr lang="en-US" dirty="0"/>
              <a:t>Understanding </a:t>
            </a:r>
            <a:br>
              <a:rPr lang="en-US" dirty="0"/>
            </a:br>
            <a:r>
              <a:rPr lang="en-US" dirty="0"/>
              <a:t>Luminar’s Needs</a:t>
            </a:r>
          </a:p>
        </p:txBody>
      </p:sp>
      <p:sp>
        <p:nvSpPr>
          <p:cNvPr id="9" name="Content Placeholder 8">
            <a:extLst>
              <a:ext uri="{FF2B5EF4-FFF2-40B4-BE49-F238E27FC236}">
                <a16:creationId xmlns:a16="http://schemas.microsoft.com/office/drawing/2014/main" id="{0171CD79-EDD1-47F2-8731-9711189E6746}"/>
              </a:ext>
            </a:extLst>
          </p:cNvPr>
          <p:cNvSpPr>
            <a:spLocks noGrp="1"/>
          </p:cNvSpPr>
          <p:nvPr>
            <p:ph idx="1"/>
          </p:nvPr>
        </p:nvSpPr>
        <p:spPr/>
        <p:txBody>
          <a:bodyPr/>
          <a:lstStyle/>
          <a:p>
            <a:r>
              <a:rPr lang="en-US" dirty="0"/>
              <a:t>Key needs: </a:t>
            </a:r>
          </a:p>
          <a:p>
            <a:pPr lvl="1"/>
            <a:r>
              <a:rPr lang="en-US" dirty="0"/>
              <a:t>On-brand text/image/video generation</a:t>
            </a:r>
          </a:p>
          <a:p>
            <a:pPr lvl="1"/>
            <a:r>
              <a:rPr lang="en-US" dirty="0"/>
              <a:t>Secure and scalable AI integration</a:t>
            </a:r>
          </a:p>
          <a:p>
            <a:pPr lvl="1"/>
            <a:r>
              <a:rPr lang="en-US" dirty="0"/>
              <a:t>Elegant integration with existing/proposed systems</a:t>
            </a:r>
          </a:p>
          <a:p>
            <a:r>
              <a:rPr lang="en-US" dirty="0"/>
              <a:t>Key challenges:</a:t>
            </a:r>
          </a:p>
          <a:p>
            <a:pPr lvl="1"/>
            <a:r>
              <a:rPr lang="en-US" dirty="0"/>
              <a:t>Understanding the current AI architecture </a:t>
            </a:r>
          </a:p>
          <a:p>
            <a:pPr lvl="1"/>
            <a:r>
              <a:rPr lang="en-US" dirty="0"/>
              <a:t>Documenting all proposed requirements</a:t>
            </a:r>
          </a:p>
          <a:p>
            <a:pPr lvl="1"/>
            <a:r>
              <a:rPr lang="en-US" dirty="0"/>
              <a:t>Integrating Adobe’s AI tools with internal APIs, systems &amp; any third-party solutions</a:t>
            </a:r>
          </a:p>
          <a:p>
            <a:pPr lvl="1"/>
            <a:r>
              <a:rPr lang="en-US" dirty="0"/>
              <a:t>Training the business on use of new AI tools</a:t>
            </a:r>
          </a:p>
        </p:txBody>
      </p:sp>
      <p:pic>
        <p:nvPicPr>
          <p:cNvPr id="7" name="Picture Placeholder 6" descr="A group of people crossing a street&#10;&#10;AI-generated content may be incorrect.">
            <a:extLst>
              <a:ext uri="{FF2B5EF4-FFF2-40B4-BE49-F238E27FC236}">
                <a16:creationId xmlns:a16="http://schemas.microsoft.com/office/drawing/2014/main" id="{CE2D592E-9A0F-8A26-4E2E-1C2D2499C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3957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1EEA-0127-918D-1569-253D3FB9AE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D5563-EE47-7F3A-3B8C-16E59BA4B591}"/>
              </a:ext>
            </a:extLst>
          </p:cNvPr>
          <p:cNvSpPr>
            <a:spLocks noGrp="1"/>
          </p:cNvSpPr>
          <p:nvPr>
            <p:ph type="title"/>
          </p:nvPr>
        </p:nvSpPr>
        <p:spPr/>
        <p:txBody>
          <a:bodyPr/>
          <a:lstStyle/>
          <a:p>
            <a:r>
              <a:rPr lang="en-US" dirty="0"/>
              <a:t>Overview of </a:t>
            </a:r>
            <a:br>
              <a:rPr lang="en-US" dirty="0"/>
            </a:br>
            <a:r>
              <a:rPr lang="en-US" dirty="0"/>
              <a:t>Firefly Services APIs</a:t>
            </a:r>
          </a:p>
        </p:txBody>
      </p:sp>
    </p:spTree>
    <p:extLst>
      <p:ext uri="{BB962C8B-B14F-4D97-AF65-F5344CB8AC3E}">
        <p14:creationId xmlns:p14="http://schemas.microsoft.com/office/powerpoint/2010/main" val="76118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08E7-3558-ECC4-49C8-D31C94742C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629069-1AB6-437E-8578-E5470584ED43}"/>
              </a:ext>
            </a:extLst>
          </p:cNvPr>
          <p:cNvSpPr>
            <a:spLocks noGrp="1"/>
          </p:cNvSpPr>
          <p:nvPr>
            <p:ph type="title"/>
          </p:nvPr>
        </p:nvSpPr>
        <p:spPr/>
        <p:txBody>
          <a:bodyPr>
            <a:normAutofit fontScale="90000"/>
          </a:bodyPr>
          <a:lstStyle/>
          <a:p>
            <a:r>
              <a:rPr lang="en-US" dirty="0"/>
              <a:t>Overview of </a:t>
            </a:r>
            <a:br>
              <a:rPr lang="en-US" dirty="0"/>
            </a:br>
            <a:r>
              <a:rPr lang="en-US" dirty="0"/>
              <a:t>Firefly Services APIs</a:t>
            </a:r>
          </a:p>
        </p:txBody>
      </p:sp>
      <p:sp>
        <p:nvSpPr>
          <p:cNvPr id="9" name="Content Placeholder 8">
            <a:extLst>
              <a:ext uri="{FF2B5EF4-FFF2-40B4-BE49-F238E27FC236}">
                <a16:creationId xmlns:a16="http://schemas.microsoft.com/office/drawing/2014/main" id="{B906B196-4AEF-9E89-6EDA-327B68D37A8D}"/>
              </a:ext>
            </a:extLst>
          </p:cNvPr>
          <p:cNvSpPr>
            <a:spLocks noGrp="1"/>
          </p:cNvSpPr>
          <p:nvPr>
            <p:ph idx="1"/>
          </p:nvPr>
        </p:nvSpPr>
        <p:spPr/>
        <p:txBody>
          <a:bodyPr/>
          <a:lstStyle/>
          <a:p>
            <a:r>
              <a:rPr lang="en-US" dirty="0"/>
              <a:t>Firefly APIs enable image, vector, and template generation aligned with brand styles and voice.</a:t>
            </a:r>
          </a:p>
          <a:p>
            <a:r>
              <a:rPr lang="en-US" dirty="0"/>
              <a:t>Supports reference image styling and prompt-based content creation.</a:t>
            </a:r>
          </a:p>
          <a:p>
            <a:r>
              <a:rPr lang="en-US" dirty="0"/>
              <a:t>Ideal for automation, dynamic content, and branded asset/copy production.</a:t>
            </a:r>
          </a:p>
          <a:p>
            <a:r>
              <a:rPr lang="en-US" dirty="0"/>
              <a:t>Key capabilities: text-to-image, generative fill, template remixing, copy generation.</a:t>
            </a:r>
          </a:p>
          <a:p>
            <a:r>
              <a:rPr lang="en-US" dirty="0"/>
              <a:t>Seamless integration with Adobe Express, AEM, and Creative Cloud assets.</a:t>
            </a:r>
          </a:p>
          <a:p>
            <a:pPr marL="0" indent="0">
              <a:buNone/>
            </a:pPr>
            <a:endParaRPr lang="en-US" dirty="0"/>
          </a:p>
        </p:txBody>
      </p:sp>
      <p:pic>
        <p:nvPicPr>
          <p:cNvPr id="6" name="Picture Placeholder 5" descr="A long shot of a road&#10;&#10;AI-generated content may be incorrect.">
            <a:extLst>
              <a:ext uri="{FF2B5EF4-FFF2-40B4-BE49-F238E27FC236}">
                <a16:creationId xmlns:a16="http://schemas.microsoft.com/office/drawing/2014/main" id="{038BC460-0CE6-831F-7EC0-C4502B9AFE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265" b="5265"/>
          <a:stretch>
            <a:fillRect/>
          </a:stretch>
        </p:blipFill>
        <p:spPr/>
      </p:pic>
    </p:spTree>
    <p:extLst>
      <p:ext uri="{BB962C8B-B14F-4D97-AF65-F5344CB8AC3E}">
        <p14:creationId xmlns:p14="http://schemas.microsoft.com/office/powerpoint/2010/main" val="107051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643D-AC82-9D06-2F6F-7F506C912C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05A116-5B61-07FE-23F0-55C7D9A28916}"/>
              </a:ext>
            </a:extLst>
          </p:cNvPr>
          <p:cNvSpPr>
            <a:spLocks noGrp="1"/>
          </p:cNvSpPr>
          <p:nvPr>
            <p:ph type="title"/>
          </p:nvPr>
        </p:nvSpPr>
        <p:spPr/>
        <p:txBody>
          <a:bodyPr/>
          <a:lstStyle/>
          <a:p>
            <a:r>
              <a:rPr lang="en-US" dirty="0"/>
              <a:t>Proposed Architecture </a:t>
            </a:r>
            <a:br>
              <a:rPr lang="en-US" dirty="0"/>
            </a:br>
            <a:r>
              <a:rPr lang="en-US" dirty="0"/>
              <a:t>&amp; API Management</a:t>
            </a:r>
          </a:p>
        </p:txBody>
      </p:sp>
    </p:spTree>
    <p:extLst>
      <p:ext uri="{BB962C8B-B14F-4D97-AF65-F5344CB8AC3E}">
        <p14:creationId xmlns:p14="http://schemas.microsoft.com/office/powerpoint/2010/main" val="198768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2573-25D4-13B4-E0A9-12C0D80465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64B41E-9A3C-D04E-6ED6-1E643CAE43D6}"/>
              </a:ext>
            </a:extLst>
          </p:cNvPr>
          <p:cNvSpPr>
            <a:spLocks noGrp="1"/>
          </p:cNvSpPr>
          <p:nvPr>
            <p:ph type="title"/>
          </p:nvPr>
        </p:nvSpPr>
        <p:spPr/>
        <p:txBody>
          <a:bodyPr>
            <a:normAutofit fontScale="90000"/>
          </a:bodyPr>
          <a:lstStyle/>
          <a:p>
            <a:r>
              <a:rPr lang="en-US" dirty="0"/>
              <a:t>Proposed Architecture </a:t>
            </a:r>
            <a:br>
              <a:rPr lang="en-US" dirty="0"/>
            </a:br>
            <a:r>
              <a:rPr lang="en-US" dirty="0"/>
              <a:t>&amp; API Management</a:t>
            </a:r>
          </a:p>
        </p:txBody>
      </p:sp>
      <p:sp>
        <p:nvSpPr>
          <p:cNvPr id="9" name="Content Placeholder 8">
            <a:extLst>
              <a:ext uri="{FF2B5EF4-FFF2-40B4-BE49-F238E27FC236}">
                <a16:creationId xmlns:a16="http://schemas.microsoft.com/office/drawing/2014/main" id="{3D83547D-2E92-4583-4F71-CE659A3A01A8}"/>
              </a:ext>
            </a:extLst>
          </p:cNvPr>
          <p:cNvSpPr>
            <a:spLocks noGrp="1"/>
          </p:cNvSpPr>
          <p:nvPr>
            <p:ph idx="1"/>
          </p:nvPr>
        </p:nvSpPr>
        <p:spPr/>
        <p:txBody>
          <a:bodyPr/>
          <a:lstStyle/>
          <a:p>
            <a:r>
              <a:rPr lang="en-US" dirty="0"/>
              <a:t>AI Chatbot → Internal API Gateway → Firefly Services &amp; LLMs.</a:t>
            </a:r>
          </a:p>
          <a:p>
            <a:r>
              <a:rPr lang="en-US" dirty="0"/>
              <a:t>Custom API gateway allows routing, throttling, and observability.</a:t>
            </a:r>
          </a:p>
          <a:p>
            <a:r>
              <a:rPr lang="en-US" dirty="0"/>
              <a:t>Incorporates Adobe Express/AEM for content deployment.</a:t>
            </a:r>
          </a:p>
          <a:p>
            <a:r>
              <a:rPr lang="en-US" dirty="0"/>
              <a:t>Security: OAuth2, Adobe Identity integration, third-party SSO, rate limiting.</a:t>
            </a:r>
          </a:p>
          <a:p>
            <a:r>
              <a:rPr lang="en-US" dirty="0"/>
              <a:t>Scalable via containerized microservices or serverless (e.g., AWS Lambda, </a:t>
            </a:r>
            <a:br>
              <a:rPr lang="en-US" dirty="0"/>
            </a:br>
            <a:r>
              <a:rPr lang="en-US" dirty="0"/>
              <a:t>Azure Functions).</a:t>
            </a:r>
          </a:p>
          <a:p>
            <a:pPr marL="0" indent="0">
              <a:buNone/>
            </a:pPr>
            <a:endParaRPr lang="en-US" dirty="0"/>
          </a:p>
        </p:txBody>
      </p:sp>
      <p:pic>
        <p:nvPicPr>
          <p:cNvPr id="7" name="Picture Placeholder 6" descr="A road with lights on it&#10;&#10;AI-generated content may be incorrect.">
            <a:extLst>
              <a:ext uri="{FF2B5EF4-FFF2-40B4-BE49-F238E27FC236}">
                <a16:creationId xmlns:a16="http://schemas.microsoft.com/office/drawing/2014/main" id="{7D4E4358-53AD-AAED-6E36-91B294600D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35" b="5035"/>
          <a:stretch>
            <a:fillRect/>
          </a:stretch>
        </p:blipFill>
        <p:spPr/>
      </p:pic>
    </p:spTree>
    <p:extLst>
      <p:ext uri="{BB962C8B-B14F-4D97-AF65-F5344CB8AC3E}">
        <p14:creationId xmlns:p14="http://schemas.microsoft.com/office/powerpoint/2010/main" val="217327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8410-86E9-4A73-C45A-3437E41187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29808C-965A-06CF-9B23-47E653F7C833}"/>
              </a:ext>
            </a:extLst>
          </p:cNvPr>
          <p:cNvSpPr>
            <a:spLocks noGrp="1"/>
          </p:cNvSpPr>
          <p:nvPr>
            <p:ph type="title"/>
          </p:nvPr>
        </p:nvSpPr>
        <p:spPr/>
        <p:txBody>
          <a:bodyPr/>
          <a:lstStyle/>
          <a:p>
            <a:r>
              <a:rPr lang="en-US" dirty="0"/>
              <a:t>Integration Strategy </a:t>
            </a:r>
            <a:br>
              <a:rPr lang="en-US" dirty="0"/>
            </a:br>
            <a:r>
              <a:rPr lang="en-US" dirty="0"/>
              <a:t>&amp; Validation</a:t>
            </a:r>
          </a:p>
        </p:txBody>
      </p:sp>
    </p:spTree>
    <p:extLst>
      <p:ext uri="{BB962C8B-B14F-4D97-AF65-F5344CB8AC3E}">
        <p14:creationId xmlns:p14="http://schemas.microsoft.com/office/powerpoint/2010/main" val="3073987434"/>
      </p:ext>
    </p:extLst>
  </p:cSld>
  <p:clrMapOvr>
    <a:masterClrMapping/>
  </p:clrMapOvr>
</p:sld>
</file>

<file path=ppt/theme/theme1.xml><?xml version="1.0" encoding="utf-8"?>
<a:theme xmlns:a="http://schemas.openxmlformats.org/drawingml/2006/main" name="Office 2013 - 2022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DFCA518-E110-7A4E-8C23-7E933C39BA21}">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C1E330420DBD418D5B620A8C9D53C3" ma:contentTypeVersion="4" ma:contentTypeDescription="Create a new document." ma:contentTypeScope="" ma:versionID="161ebf91384bd4ce04c6344ec46ffba0">
  <xsd:schema xmlns:xsd="http://www.w3.org/2001/XMLSchema" xmlns:xs="http://www.w3.org/2001/XMLSchema" xmlns:p="http://schemas.microsoft.com/office/2006/metadata/properties" xmlns:ns2="6b0ab358-a088-4e6e-bfec-d9b12e2052a0" targetNamespace="http://schemas.microsoft.com/office/2006/metadata/properties" ma:root="true" ma:fieldsID="b22a944ac4c21b7b41787822d4746f96" ns2:_="">
    <xsd:import namespace="6b0ab358-a088-4e6e-bfec-d9b12e2052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0ab358-a088-4e6e-bfec-d9b12e205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069ECC-20E0-49A9-BB05-2E7CAA2C58E1}">
  <ds:schemaRefs>
    <ds:schemaRef ds:uri="http://schemas.microsoft.com/office/2006/metadata/properties"/>
    <ds:schemaRef ds:uri="http://www.w3.org/XML/1998/namespace"/>
    <ds:schemaRef ds:uri="http://purl.org/dc/dcmityp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6b0ab358-a088-4e6e-bfec-d9b12e2052a0"/>
    <ds:schemaRef ds:uri="http://purl.org/dc/terms/"/>
  </ds:schemaRefs>
</ds:datastoreItem>
</file>

<file path=customXml/itemProps2.xml><?xml version="1.0" encoding="utf-8"?>
<ds:datastoreItem xmlns:ds="http://schemas.openxmlformats.org/officeDocument/2006/customXml" ds:itemID="{13C468D7-2A62-4899-BEF3-AA07431EA73C}">
  <ds:schemaRefs>
    <ds:schemaRef ds:uri="http://schemas.microsoft.com/sharepoint/v3/contenttype/forms"/>
  </ds:schemaRefs>
</ds:datastoreItem>
</file>

<file path=customXml/itemProps3.xml><?xml version="1.0" encoding="utf-8"?>
<ds:datastoreItem xmlns:ds="http://schemas.openxmlformats.org/officeDocument/2006/customXml" ds:itemID="{C77CB1AD-E214-46C5-86F9-85C8F29FA0E6}">
  <ds:schemaRefs>
    <ds:schemaRef ds:uri="6b0ab358-a088-4e6e-bfec-d9b12e205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3649</TotalTime>
  <Words>3033</Words>
  <Application>Microsoft Macintosh PowerPoint</Application>
  <PresentationFormat>Widescreen</PresentationFormat>
  <Paragraphs>538</Paragraphs>
  <Slides>37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Adobe Clean</vt:lpstr>
      <vt:lpstr>Aptos</vt:lpstr>
      <vt:lpstr>Arial</vt:lpstr>
      <vt:lpstr>Calibri</vt:lpstr>
      <vt:lpstr>Calibri Light</vt:lpstr>
      <vt:lpstr>Courier New</vt:lpstr>
      <vt:lpstr>Symbol</vt:lpstr>
      <vt:lpstr>Office 2013 - 2022 Theme</vt:lpstr>
      <vt:lpstr>Closer Slide</vt:lpstr>
      <vt:lpstr>Integrating Adobe Firefly with  Brand AI Chatbot</vt:lpstr>
      <vt:lpstr>Understanding  Luminar’s Needs</vt:lpstr>
      <vt:lpstr>Understanding  Luminar’s Needs</vt:lpstr>
      <vt:lpstr>Overview of  Firefly Services APIs</vt:lpstr>
      <vt:lpstr>Overview of  Firefly Services APIs</vt:lpstr>
      <vt:lpstr>Proposed Architecture  &amp; API Management</vt:lpstr>
      <vt:lpstr>Proposed Architecture  &amp; API Management</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Maintenance  &amp; Scaling Considerations</vt:lpstr>
      <vt:lpstr>Maintenance  &amp; Scaling Considerations</vt:lpstr>
      <vt:lpstr>Integration Mockup</vt:lpstr>
      <vt:lpstr>PowerPoint Presentation</vt:lpstr>
      <vt:lpstr>PowerPoint Presentation</vt:lpstr>
      <vt:lpstr>Architecture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Brand Filter  Training Strategy</vt:lpstr>
      <vt:lpstr>Brand Filter  Training Strategy</vt:lpstr>
      <vt:lpstr>Q&amp;A and Demo</vt:lpstr>
      <vt:lpstr>Closer Slide</vt:lpstr>
      <vt:lpstr>Closer Slide</vt:lpstr>
      <vt:lpstr>Closer Slide</vt:lpstr>
      <vt:lpstr>Things I’d like to  have done better</vt:lpstr>
      <vt:lpstr>Things I’d like to  have done better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presentation template</dc:title>
  <dc:subject/>
  <dc:creator>Adobe</dc:creator>
  <cp:keywords/>
  <dc:description/>
  <cp:lastModifiedBy>James Laughlin</cp:lastModifiedBy>
  <cp:revision>25</cp:revision>
  <cp:lastPrinted>2025-05-09T17:36:40Z</cp:lastPrinted>
  <dcterms:created xsi:type="dcterms:W3CDTF">2024-01-24T22:04:21Z</dcterms:created>
  <dcterms:modified xsi:type="dcterms:W3CDTF">2025-05-09T18:25:32Z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0x0101001BC1E330420DBD418D5B620A8C9D53C3</vt:lpwstr>
  </property>
</Properties>
</file>